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ti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96" r:id="rId1"/>
  </p:sldMasterIdLst>
  <p:notesMasterIdLst>
    <p:notesMasterId r:id="rId34"/>
  </p:notesMasterIdLst>
  <p:handoutMasterIdLst>
    <p:handoutMasterId r:id="rId35"/>
  </p:handoutMasterIdLst>
  <p:sldIdLst>
    <p:sldId id="294" r:id="rId2"/>
    <p:sldId id="258" r:id="rId3"/>
    <p:sldId id="277" r:id="rId4"/>
    <p:sldId id="280" r:id="rId5"/>
    <p:sldId id="279" r:id="rId6"/>
    <p:sldId id="281" r:id="rId7"/>
    <p:sldId id="298" r:id="rId8"/>
    <p:sldId id="259" r:id="rId9"/>
    <p:sldId id="283" r:id="rId10"/>
    <p:sldId id="274" r:id="rId11"/>
    <p:sldId id="264" r:id="rId12"/>
    <p:sldId id="260" r:id="rId13"/>
    <p:sldId id="284" r:id="rId14"/>
    <p:sldId id="268" r:id="rId15"/>
    <p:sldId id="285" r:id="rId16"/>
    <p:sldId id="270" r:id="rId17"/>
    <p:sldId id="287" r:id="rId18"/>
    <p:sldId id="296" r:id="rId19"/>
    <p:sldId id="289" r:id="rId20"/>
    <p:sldId id="290" r:id="rId21"/>
    <p:sldId id="275" r:id="rId22"/>
    <p:sldId id="305" r:id="rId23"/>
    <p:sldId id="292" r:id="rId24"/>
    <p:sldId id="303" r:id="rId25"/>
    <p:sldId id="262" r:id="rId26"/>
    <p:sldId id="271" r:id="rId27"/>
    <p:sldId id="302" r:id="rId28"/>
    <p:sldId id="307" r:id="rId29"/>
    <p:sldId id="272" r:id="rId30"/>
    <p:sldId id="300" r:id="rId31"/>
    <p:sldId id="304" r:id="rId32"/>
    <p:sldId id="293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54" autoAdjust="0"/>
    <p:restoredTop sz="83504" autoAdjust="0"/>
  </p:normalViewPr>
  <p:slideViewPr>
    <p:cSldViewPr snapToGrid="0" snapToObjects="1">
      <p:cViewPr varScale="1">
        <p:scale>
          <a:sx n="101" d="100"/>
          <a:sy n="101" d="100"/>
        </p:scale>
        <p:origin x="-104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945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1" d="100"/>
          <a:sy n="91" d="100"/>
        </p:scale>
        <p:origin x="-2840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463AA-45A0-BF4E-AF2D-05A6EFFF95F8}" type="datetimeFigureOut">
              <a:rPr lang="en-US" smtClean="0"/>
              <a:t>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62175-AD77-A247-87C6-90DAABA4E8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589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t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942AC-17AC-734A-BAA0-C9A021292100}" type="datetimeFigureOut">
              <a:rPr lang="en-US" smtClean="0"/>
              <a:t>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925420-E798-0E47-8E1A-CDAD707CC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9852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607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8502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182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84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776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7550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5168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103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103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394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518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866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43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6827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0423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750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103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125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125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8073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12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47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92368E-69C3-B547-8CE3-34A00A4233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2060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738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73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92368E-69C3-B547-8CE3-34A00A4233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20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92368E-69C3-B547-8CE3-34A00A4233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20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1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938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9368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25420-E798-0E47-8E1A-CDAD707CC1F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19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9B113BBF-2C9D-1C4E-AC0D-9841F3DBF23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t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01-27 at 6.37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5" y="891153"/>
            <a:ext cx="9144000" cy="263172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07277" y="4896140"/>
            <a:ext cx="75361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Hank Wu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Department of Epidemiology and Biostatistics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2/3/16</a:t>
            </a:r>
          </a:p>
        </p:txBody>
      </p:sp>
    </p:spTree>
    <p:extLst>
      <p:ext uri="{BB962C8B-B14F-4D97-AF65-F5344CB8AC3E}">
        <p14:creationId xmlns:p14="http://schemas.microsoft.com/office/powerpoint/2010/main" val="188044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Cis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Trans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/>
              <a:t>eQTL</a:t>
            </a:r>
            <a:r>
              <a:rPr lang="en-US" dirty="0" smtClean="0"/>
              <a:t> classified as ‘local’ and ‘dista</a:t>
            </a:r>
            <a:r>
              <a:rPr lang="en-US" dirty="0"/>
              <a:t>l</a:t>
            </a:r>
            <a:r>
              <a:rPr lang="en-US" dirty="0" smtClean="0"/>
              <a:t>’ depending on the distance of locus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9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874566" y="2995414"/>
            <a:ext cx="335450" cy="431339"/>
          </a:xfrm>
          <a:prstGeom prst="ellipse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9" name="Oval 8"/>
          <p:cNvSpPr/>
          <p:nvPr/>
        </p:nvSpPr>
        <p:spPr>
          <a:xfrm>
            <a:off x="999490" y="4262108"/>
            <a:ext cx="335450" cy="431339"/>
          </a:xfrm>
          <a:prstGeom prst="ellipse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92887" y="3079286"/>
            <a:ext cx="293355" cy="3016714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Introduction               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Data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62255" y="6613525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www.biogenius.cn</a:t>
            </a:r>
            <a:r>
              <a:rPr lang="en-US" sz="1200" dirty="0"/>
              <a:t>/</a:t>
            </a:r>
            <a:r>
              <a:rPr lang="en-US" sz="1200" dirty="0" err="1"/>
              <a:t>htm</a:t>
            </a:r>
            <a:r>
              <a:rPr lang="en-US" sz="1200" dirty="0"/>
              <a:t>/solution/</a:t>
            </a:r>
            <a:r>
              <a:rPr lang="en-US" sz="1200" dirty="0" err="1"/>
              <a:t>BigData</a:t>
            </a:r>
            <a:r>
              <a:rPr lang="en-US" sz="1200" dirty="0"/>
              <a:t>/</a:t>
            </a:r>
            <a:r>
              <a:rPr lang="en-US" sz="1200" dirty="0" err="1"/>
              <a:t>complexdisease</a:t>
            </a:r>
            <a:r>
              <a:rPr lang="en-US" sz="1200" dirty="0"/>
              <a:t>/218.html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940" y="2605587"/>
            <a:ext cx="6138543" cy="3717525"/>
          </a:xfrm>
          <a:prstGeom prst="rect">
            <a:avLst/>
          </a:prstGeom>
        </p:spPr>
      </p:pic>
      <p:sp>
        <p:nvSpPr>
          <p:cNvPr id="17" name="Frame 16"/>
          <p:cNvSpPr/>
          <p:nvPr/>
        </p:nvSpPr>
        <p:spPr>
          <a:xfrm>
            <a:off x="1145528" y="2543327"/>
            <a:ext cx="6487181" cy="1777556"/>
          </a:xfrm>
          <a:prstGeom prst="frame">
            <a:avLst>
              <a:gd name="adj1" fmla="val 12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/>
          <p:cNvSpPr/>
          <p:nvPr/>
        </p:nvSpPr>
        <p:spPr>
          <a:xfrm>
            <a:off x="1145528" y="4345787"/>
            <a:ext cx="6487181" cy="2027134"/>
          </a:xfrm>
          <a:prstGeom prst="frame">
            <a:avLst>
              <a:gd name="adj1" fmla="val 12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994082" y="3845940"/>
            <a:ext cx="854607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848689" y="3762849"/>
            <a:ext cx="0" cy="1899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004009" y="3760939"/>
            <a:ext cx="0" cy="1899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004009" y="3857810"/>
            <a:ext cx="844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1 Mb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73621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Prior </a:t>
            </a:r>
            <a:r>
              <a:rPr lang="en-US" dirty="0" err="1" smtClean="0"/>
              <a:t>eQTL</a:t>
            </a:r>
            <a:r>
              <a:rPr lang="en-US" dirty="0" smtClean="0"/>
              <a:t> studies</a:t>
            </a:r>
          </a:p>
          <a:p>
            <a:pPr lvl="1"/>
            <a:r>
              <a:rPr lang="en-US" dirty="0" smtClean="0"/>
              <a:t>Association between </a:t>
            </a:r>
            <a:r>
              <a:rPr lang="en-US" dirty="0"/>
              <a:t>GE patterns from the tumor cells </a:t>
            </a:r>
            <a:r>
              <a:rPr lang="en-US" dirty="0" smtClean="0"/>
              <a:t>and SNP variants also from the tumor cell</a:t>
            </a:r>
            <a:endParaRPr lang="en-US" dirty="0" smtClean="0"/>
          </a:p>
          <a:p>
            <a:r>
              <a:rPr lang="en-US" dirty="0" err="1" smtClean="0"/>
              <a:t>cis-eQTL</a:t>
            </a:r>
            <a:r>
              <a:rPr lang="en-US" dirty="0" smtClean="0"/>
              <a:t> analysis</a:t>
            </a:r>
          </a:p>
          <a:p>
            <a:pPr lvl="1"/>
            <a:r>
              <a:rPr lang="en-US" dirty="0" smtClean="0"/>
              <a:t>SNPs from normal cell to explain expression in tumor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Compare </a:t>
            </a:r>
            <a:r>
              <a:rPr lang="en-US" dirty="0" err="1" smtClean="0"/>
              <a:t>eQTL</a:t>
            </a:r>
            <a:r>
              <a:rPr lang="en-US" dirty="0" smtClean="0"/>
              <a:t> found with published results</a:t>
            </a:r>
          </a:p>
          <a:p>
            <a:r>
              <a:rPr lang="en-US" dirty="0" smtClean="0"/>
              <a:t>Look fo</a:t>
            </a:r>
            <a:r>
              <a:rPr lang="en-US" dirty="0" smtClean="0"/>
              <a:t>r target genes that effect the survival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10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Introduction               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Data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318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Cancer Genome Atlas (TCGA)</a:t>
            </a:r>
          </a:p>
          <a:p>
            <a:pPr lvl="1"/>
            <a:r>
              <a:rPr lang="en-US" dirty="0" smtClean="0"/>
              <a:t>GBM patients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Sample Size: 287 </a:t>
            </a:r>
            <a:r>
              <a:rPr lang="en-US" dirty="0" smtClean="0"/>
              <a:t>patient had both GE data and genotype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chemeClr val="bg1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09352" y="2724191"/>
            <a:ext cx="442481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Clinical </a:t>
            </a:r>
            <a:r>
              <a:rPr lang="en-US" sz="2600" dirty="0" smtClean="0"/>
              <a:t>information</a:t>
            </a:r>
            <a:endParaRPr lang="en-US" sz="2600" dirty="0"/>
          </a:p>
        </p:txBody>
      </p:sp>
      <p:sp>
        <p:nvSpPr>
          <p:cNvPr id="9" name="TextBox 8"/>
          <p:cNvSpPr txBox="1"/>
          <p:nvPr/>
        </p:nvSpPr>
        <p:spPr>
          <a:xfrm>
            <a:off x="4009351" y="3421817"/>
            <a:ext cx="492798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Genotype data from normal tissue</a:t>
            </a:r>
            <a:endParaRPr lang="en-US" sz="2600" dirty="0"/>
          </a:p>
        </p:txBody>
      </p:sp>
      <p:sp>
        <p:nvSpPr>
          <p:cNvPr id="10" name="TextBox 9"/>
          <p:cNvSpPr txBox="1"/>
          <p:nvPr/>
        </p:nvSpPr>
        <p:spPr>
          <a:xfrm>
            <a:off x="4009351" y="4171765"/>
            <a:ext cx="475669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Gene expression dat</a:t>
            </a:r>
            <a:r>
              <a:rPr lang="en-US" sz="2600" dirty="0" smtClean="0"/>
              <a:t>a from tumor</a:t>
            </a:r>
            <a:endParaRPr lang="en-US" sz="2600" dirty="0"/>
          </a:p>
        </p:txBody>
      </p:sp>
      <p:sp>
        <p:nvSpPr>
          <p:cNvPr id="11" name="TextBox 10"/>
          <p:cNvSpPr txBox="1"/>
          <p:nvPr/>
        </p:nvSpPr>
        <p:spPr>
          <a:xfrm>
            <a:off x="871604" y="3421817"/>
            <a:ext cx="247783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/>
              <a:t>GBM patients</a:t>
            </a:r>
            <a:endParaRPr lang="en-US" sz="1600" dirty="0"/>
          </a:p>
        </p:txBody>
      </p:sp>
      <p:cxnSp>
        <p:nvCxnSpPr>
          <p:cNvPr id="14" name="Elbow Connector 13"/>
          <p:cNvCxnSpPr>
            <a:stCxn id="11" idx="3"/>
            <a:endCxn id="10" idx="1"/>
          </p:cNvCxnSpPr>
          <p:nvPr/>
        </p:nvCxnSpPr>
        <p:spPr>
          <a:xfrm>
            <a:off x="3349434" y="3668039"/>
            <a:ext cx="659917" cy="749948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1" idx="3"/>
            <a:endCxn id="9" idx="1"/>
          </p:cNvCxnSpPr>
          <p:nvPr/>
        </p:nvCxnSpPr>
        <p:spPr>
          <a:xfrm>
            <a:off x="3349434" y="3668039"/>
            <a:ext cx="65991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11" idx="3"/>
            <a:endCxn id="8" idx="1"/>
          </p:cNvCxnSpPr>
          <p:nvPr/>
        </p:nvCxnSpPr>
        <p:spPr>
          <a:xfrm flipV="1">
            <a:off x="3349434" y="2970413"/>
            <a:ext cx="659918" cy="697626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730748" y="3852000"/>
            <a:ext cx="996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(TCGA)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8132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Genotype &amp; GE </a:t>
            </a:r>
            <a:r>
              <a:rPr lang="en-US" dirty="0" smtClean="0"/>
              <a:t>data (n=287)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002499615"/>
              </p:ext>
            </p:extLst>
          </p:nvPr>
        </p:nvGraphicFramePr>
        <p:xfrm>
          <a:off x="525924" y="2353048"/>
          <a:ext cx="8153401" cy="3116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3791"/>
                <a:gridCol w="3534805"/>
                <a:gridCol w="3534805"/>
              </a:tblGrid>
              <a:tr h="65552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Genotype</a:t>
                      </a:r>
                      <a:r>
                        <a:rPr lang="en-US" sz="2000" b="1" baseline="0" dirty="0" smtClean="0"/>
                        <a:t> Data</a:t>
                      </a:r>
                      <a:endParaRPr 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Gene Expression Data</a:t>
                      </a:r>
                      <a:endParaRPr lang="en-US" sz="2000" dirty="0"/>
                    </a:p>
                  </a:txBody>
                  <a:tcPr anchor="ctr"/>
                </a:tc>
              </a:tr>
              <a:tr h="701887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Platform 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Affymetrix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GenomeWide</a:t>
                      </a:r>
                      <a:r>
                        <a:rPr lang="en-US" dirty="0" smtClean="0"/>
                        <a:t> SNP6.0 </a:t>
                      </a:r>
                      <a:r>
                        <a:rPr lang="en-US" dirty="0" smtClean="0"/>
                        <a:t>platform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Affymetrix</a:t>
                      </a:r>
                      <a:r>
                        <a:rPr lang="en-US" dirty="0" smtClean="0"/>
                        <a:t> HT HG-U133A array </a:t>
                      </a:r>
                      <a:r>
                        <a:rPr lang="en-US" dirty="0" smtClean="0"/>
                        <a:t>platform</a:t>
                      </a:r>
                    </a:p>
                  </a:txBody>
                  <a:tcPr anchor="ctr"/>
                </a:tc>
              </a:tr>
              <a:tr h="390526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(p</a:t>
                      </a:r>
                      <a:r>
                        <a:rPr lang="en-US" baseline="0" dirty="0" smtClean="0"/>
                        <a:t> = </a:t>
                      </a:r>
                      <a:r>
                        <a:rPr lang="en-US" dirty="0" smtClean="0"/>
                        <a:t>906,600)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(p</a:t>
                      </a:r>
                      <a:r>
                        <a:rPr lang="en-US" baseline="0" dirty="0" smtClean="0"/>
                        <a:t> = 12,042)</a:t>
                      </a:r>
                      <a:endParaRPr lang="en-US" dirty="0" smtClean="0"/>
                    </a:p>
                  </a:txBody>
                  <a:tcPr anchor="ctr"/>
                </a:tc>
              </a:tr>
              <a:tr h="1002696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Edition </a:t>
                      </a:r>
                      <a:r>
                        <a:rPr lang="en-US" baseline="0" dirty="0" smtClean="0"/>
                        <a:t>Criteria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Birdseed confidence calls &gt; 0.25</a:t>
                      </a:r>
                    </a:p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Minor allele frequencies &lt; 10%</a:t>
                      </a:r>
                    </a:p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SNPs out of HWE (p&lt; 0.0001)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Median absolute deviation &lt; 0.5</a:t>
                      </a:r>
                    </a:p>
                  </a:txBody>
                  <a:tcPr anchor="ctr"/>
                </a:tc>
              </a:tr>
              <a:tr h="184323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(p = 590,746)</a:t>
                      </a:r>
                      <a:endParaRPr lang="en-US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(p = 4,555)</a:t>
                      </a:r>
                      <a:endParaRPr lang="en-US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chemeClr val="bg1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281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Association </a:t>
            </a:r>
            <a:r>
              <a:rPr lang="en-US" dirty="0" smtClean="0"/>
              <a:t>study of genotype and gene expression in </a:t>
            </a:r>
            <a:r>
              <a:rPr lang="en-US" dirty="0" err="1" smtClean="0"/>
              <a:t>cis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Comparison of </a:t>
            </a:r>
            <a:r>
              <a:rPr lang="en-US" dirty="0" smtClean="0"/>
              <a:t>sig </a:t>
            </a:r>
            <a:r>
              <a:rPr lang="en-US" dirty="0" err="1" smtClean="0"/>
              <a:t>cis-eQTL</a:t>
            </a:r>
            <a:r>
              <a:rPr lang="en-US" dirty="0" smtClean="0"/>
              <a:t> with </a:t>
            </a:r>
            <a:r>
              <a:rPr lang="en-US" dirty="0" smtClean="0"/>
              <a:t>published results</a:t>
            </a:r>
          </a:p>
          <a:p>
            <a:pPr marL="834390" lvl="1" indent="-514350">
              <a:buFont typeface="+mj-lt"/>
              <a:buAutoNum type="arabicPeriod"/>
            </a:pPr>
            <a:r>
              <a:rPr lang="en-US" dirty="0" smtClean="0"/>
              <a:t>Breast Cancer</a:t>
            </a:r>
          </a:p>
          <a:p>
            <a:pPr marL="834390" lvl="1" indent="-514350">
              <a:buFont typeface="+mj-lt"/>
              <a:buAutoNum type="arabicPeriod"/>
            </a:pPr>
            <a:r>
              <a:rPr lang="en-US" dirty="0" smtClean="0"/>
              <a:t>Normal tissue</a:t>
            </a:r>
          </a:p>
          <a:p>
            <a:pPr marL="834390" lvl="1" indent="-514350">
              <a:buFont typeface="+mj-lt"/>
              <a:buAutoNum type="arabicPeriod"/>
            </a:pPr>
            <a:r>
              <a:rPr lang="en-US" dirty="0" smtClean="0"/>
              <a:t>GBM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Survival </a:t>
            </a:r>
            <a:r>
              <a:rPr lang="en-US" dirty="0" smtClean="0"/>
              <a:t>analysis relating time to death with significant </a:t>
            </a:r>
            <a:r>
              <a:rPr lang="en-US" dirty="0" err="1" smtClean="0"/>
              <a:t>cis-eQTL</a:t>
            </a:r>
            <a:r>
              <a:rPr lang="en-US" dirty="0" smtClean="0"/>
              <a:t> found in this study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Evaluation of differential express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 smtClean="0">
                <a:solidFill>
                  <a:schemeClr val="bg1"/>
                </a:solidFill>
              </a:rPr>
              <a:t>M</a:t>
            </a:r>
            <a:r>
              <a:rPr lang="en-US" sz="2000" dirty="0" smtClean="0">
                <a:solidFill>
                  <a:srgbClr val="FFFFFF"/>
                </a:solidFill>
              </a:rPr>
              <a:t>ethod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4089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Association Study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pone.0105393.s001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641" y="1553968"/>
            <a:ext cx="5813298" cy="5836158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5983941" y="2652290"/>
            <a:ext cx="75227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5797558" y="2854498"/>
            <a:ext cx="139935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388468" y="2652290"/>
            <a:ext cx="118508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623361" y="5273182"/>
            <a:ext cx="186771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623361" y="6135352"/>
            <a:ext cx="186771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2863829" y="6250950"/>
            <a:ext cx="3411685" cy="1126724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 smtClean="0">
                <a:solidFill>
                  <a:schemeClr val="bg1"/>
                </a:solidFill>
              </a:rPr>
              <a:t>M</a:t>
            </a:r>
            <a:r>
              <a:rPr lang="en-US" sz="2000" dirty="0" smtClean="0">
                <a:solidFill>
                  <a:srgbClr val="FFFFFF"/>
                </a:solidFill>
              </a:rPr>
              <a:t>ethod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321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2. Compare with </a:t>
            </a:r>
            <a:r>
              <a:rPr lang="en-US" dirty="0" smtClean="0"/>
              <a:t>published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Published results</a:t>
            </a:r>
            <a:endParaRPr lang="en-US" dirty="0"/>
          </a:p>
          <a:p>
            <a:pPr marL="880110" lvl="1" indent="-514350">
              <a:buFont typeface="+mj-lt"/>
              <a:buAutoNum type="arabicPeriod"/>
            </a:pPr>
            <a:r>
              <a:rPr lang="en-US" b="1" dirty="0"/>
              <a:t>Breast Cancer</a:t>
            </a:r>
          </a:p>
          <a:p>
            <a:pPr lvl="2"/>
            <a:r>
              <a:rPr lang="en-US" dirty="0"/>
              <a:t>Li, et al. (2013). Integrative </a:t>
            </a:r>
            <a:r>
              <a:rPr lang="en-US" b="1" dirty="0" err="1"/>
              <a:t>eQTL</a:t>
            </a:r>
            <a:r>
              <a:rPr lang="en-US" dirty="0"/>
              <a:t> based analyses reveal the biology of </a:t>
            </a:r>
            <a:r>
              <a:rPr lang="en-US" b="1" dirty="0"/>
              <a:t>breast cancer </a:t>
            </a:r>
            <a:r>
              <a:rPr lang="en-US" dirty="0"/>
              <a:t>risk loci.</a:t>
            </a:r>
            <a:endParaRPr lang="en-US" sz="4800" dirty="0"/>
          </a:p>
          <a:p>
            <a:pPr lvl="2"/>
            <a:r>
              <a:rPr lang="en-US" dirty="0" smtClean="0"/>
              <a:t>1,359 </a:t>
            </a:r>
            <a:r>
              <a:rPr lang="en-US" dirty="0" err="1" smtClean="0"/>
              <a:t>cis</a:t>
            </a:r>
            <a:r>
              <a:rPr lang="en-US" dirty="0" smtClean="0"/>
              <a:t> association</a:t>
            </a:r>
          </a:p>
          <a:p>
            <a:pPr marL="880110" lvl="1" indent="-514350">
              <a:buFont typeface="+mj-lt"/>
              <a:buAutoNum type="arabicPeriod"/>
            </a:pPr>
            <a:r>
              <a:rPr lang="en-US" b="1" dirty="0" smtClean="0"/>
              <a:t>Normal tissue</a:t>
            </a:r>
          </a:p>
          <a:p>
            <a:pPr lvl="2"/>
            <a:r>
              <a:rPr lang="en-US" dirty="0" err="1" smtClean="0"/>
              <a:t>RegulomeDB</a:t>
            </a:r>
            <a:endParaRPr lang="en-US" dirty="0" smtClean="0"/>
          </a:p>
          <a:p>
            <a:pPr lvl="2"/>
            <a:r>
              <a:rPr lang="en-US" dirty="0" smtClean="0"/>
              <a:t>Based on 9 publications</a:t>
            </a:r>
          </a:p>
          <a:p>
            <a:pPr marL="880110" lvl="1" indent="-514350">
              <a:buFont typeface="+mj-lt"/>
              <a:buAutoNum type="arabicPeriod"/>
            </a:pPr>
            <a:r>
              <a:rPr lang="en-US" b="1" dirty="0" smtClean="0"/>
              <a:t>GBM</a:t>
            </a:r>
          </a:p>
          <a:p>
            <a:pPr lvl="2"/>
            <a:r>
              <a:rPr lang="en-US" dirty="0" err="1"/>
              <a:t>Shpak</a:t>
            </a:r>
            <a:r>
              <a:rPr lang="en-US" dirty="0"/>
              <a:t>, et al. (2014). An </a:t>
            </a:r>
            <a:r>
              <a:rPr lang="en-US" b="1" dirty="0" err="1"/>
              <a:t>eQTL</a:t>
            </a:r>
            <a:r>
              <a:rPr lang="en-US" dirty="0"/>
              <a:t> analysis of the human </a:t>
            </a:r>
            <a:r>
              <a:rPr lang="en-US" b="1" dirty="0" err="1"/>
              <a:t>glioblastoma</a:t>
            </a:r>
            <a:r>
              <a:rPr lang="en-US" b="1" dirty="0"/>
              <a:t> </a:t>
            </a:r>
            <a:r>
              <a:rPr lang="en-US" b="1" dirty="0" err="1"/>
              <a:t>multiforme</a:t>
            </a:r>
            <a:r>
              <a:rPr lang="en-US" dirty="0"/>
              <a:t> genome.</a:t>
            </a:r>
          </a:p>
          <a:p>
            <a:pPr lvl="2"/>
            <a:r>
              <a:rPr lang="en-US" dirty="0" smtClean="0"/>
              <a:t>891 </a:t>
            </a:r>
            <a:r>
              <a:rPr lang="en-US" dirty="0" err="1" smtClean="0"/>
              <a:t>cis</a:t>
            </a:r>
            <a:r>
              <a:rPr lang="en-US" dirty="0" smtClean="0"/>
              <a:t> </a:t>
            </a:r>
            <a:r>
              <a:rPr lang="en-US" dirty="0" smtClean="0"/>
              <a:t>association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 smtClean="0">
                <a:solidFill>
                  <a:schemeClr val="bg1"/>
                </a:solidFill>
              </a:rPr>
              <a:t>M</a:t>
            </a:r>
            <a:r>
              <a:rPr lang="en-US" sz="2000" dirty="0" smtClean="0">
                <a:solidFill>
                  <a:srgbClr val="FFFFFF"/>
                </a:solidFill>
              </a:rPr>
              <a:t>ethod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807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Survival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Association of overall survival </a:t>
            </a:r>
            <a:r>
              <a:rPr lang="en-US" dirty="0" smtClean="0"/>
              <a:t>explained by the </a:t>
            </a:r>
            <a:r>
              <a:rPr lang="en-US" dirty="0" err="1" smtClean="0"/>
              <a:t>eQTL</a:t>
            </a:r>
            <a:r>
              <a:rPr lang="en-US" dirty="0" smtClean="0"/>
              <a:t> found significant in this study </a:t>
            </a:r>
            <a:endParaRPr lang="en-US" dirty="0" smtClean="0"/>
          </a:p>
          <a:p>
            <a:pPr lvl="1"/>
            <a:r>
              <a:rPr lang="en-US" dirty="0"/>
              <a:t>Cox Proportional Hazard </a:t>
            </a:r>
            <a:r>
              <a:rPr lang="en-US" dirty="0" smtClean="0"/>
              <a:t>Model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365760" lvl="1" indent="0">
              <a:buNone/>
            </a:pPr>
            <a:endParaRPr lang="en-US" dirty="0"/>
          </a:p>
          <a:p>
            <a:pPr lvl="1"/>
            <a:r>
              <a:rPr lang="en-US" dirty="0" err="1"/>
              <a:t>Logrank</a:t>
            </a:r>
            <a:r>
              <a:rPr lang="en-US" dirty="0"/>
              <a:t> test</a:t>
            </a:r>
          </a:p>
          <a:p>
            <a:pPr marL="834390" lvl="1" indent="-514350"/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 descr="Screen Shot 2015-11-05 at 11.27.4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456" y="3097233"/>
            <a:ext cx="3874278" cy="9831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27359" y="4006601"/>
            <a:ext cx="40104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(The hazard or risk of dying at time t.)</a:t>
            </a:r>
          </a:p>
          <a:p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 smtClean="0">
                <a:solidFill>
                  <a:schemeClr val="bg1"/>
                </a:solidFill>
              </a:rPr>
              <a:t>M</a:t>
            </a:r>
            <a:r>
              <a:rPr lang="en-US" sz="2000" dirty="0" smtClean="0">
                <a:solidFill>
                  <a:srgbClr val="FFFFFF"/>
                </a:solidFill>
              </a:rPr>
              <a:t>ethod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6502396"/>
            <a:ext cx="9143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https://en.wikipedia.org/wiki/Log-</a:t>
            </a:r>
            <a:r>
              <a:rPr lang="en-US" sz="1000" dirty="0" smtClean="0"/>
              <a:t>rank_test</a:t>
            </a:r>
          </a:p>
          <a:p>
            <a:r>
              <a:rPr lang="en-US" sz="1000" dirty="0"/>
              <a:t>http://</a:t>
            </a:r>
            <a:r>
              <a:rPr lang="en-US" sz="1000" dirty="0" err="1"/>
              <a:t>www.medicine.ox.ac.uk</a:t>
            </a:r>
            <a:r>
              <a:rPr lang="en-US" sz="1000" dirty="0"/>
              <a:t>/bandolier/</a:t>
            </a:r>
            <a:r>
              <a:rPr lang="en-US" sz="1000" dirty="0" err="1"/>
              <a:t>painres</a:t>
            </a:r>
            <a:r>
              <a:rPr lang="en-US" sz="1000" dirty="0"/>
              <a:t>/download/</a:t>
            </a:r>
            <a:r>
              <a:rPr lang="en-US" sz="1000" dirty="0" err="1"/>
              <a:t>whatis</a:t>
            </a:r>
            <a:r>
              <a:rPr lang="en-US" sz="1000" dirty="0"/>
              <a:t>/</a:t>
            </a:r>
            <a:r>
              <a:rPr lang="en-US" sz="1000" dirty="0" err="1" smtClean="0"/>
              <a:t>cox_model.pdf</a:t>
            </a:r>
            <a:endParaRPr lang="en-US" sz="1000" dirty="0"/>
          </a:p>
        </p:txBody>
      </p:sp>
      <p:pic>
        <p:nvPicPr>
          <p:cNvPr id="10" name="Picture 9" descr="Screen Shot 2016-01-29 at 11.17.16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576" y="5003165"/>
            <a:ext cx="2463800" cy="1003300"/>
          </a:xfrm>
          <a:prstGeom prst="rect">
            <a:avLst/>
          </a:prstGeom>
        </p:spPr>
      </p:pic>
      <p:pic>
        <p:nvPicPr>
          <p:cNvPr id="11" name="Picture 10" descr="Screen Shot 2016-01-29 at 11.17.30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726" y="5003164"/>
            <a:ext cx="1620547" cy="76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426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4</a:t>
            </a:r>
            <a:r>
              <a:rPr lang="en-US" dirty="0" smtClean="0"/>
              <a:t>. </a:t>
            </a:r>
            <a:r>
              <a:rPr lang="en-US" dirty="0" smtClean="0"/>
              <a:t>Evaluation of Differential Express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Whether </a:t>
            </a:r>
            <a:r>
              <a:rPr lang="en-US" dirty="0" smtClean="0"/>
              <a:t>these target genes are differentially expressed in GBM tumor </a:t>
            </a:r>
            <a:r>
              <a:rPr lang="en-US" dirty="0" smtClean="0"/>
              <a:t>samples and normal brain tissue</a:t>
            </a:r>
            <a:endParaRPr lang="en-US" dirty="0" smtClean="0"/>
          </a:p>
          <a:p>
            <a:pPr marL="514350" indent="-514350">
              <a:buFont typeface="+mj-lt"/>
              <a:buAutoNum type="arabicPeriod" startAt="2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17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 smtClean="0">
                <a:solidFill>
                  <a:schemeClr val="bg1"/>
                </a:solidFill>
              </a:rPr>
              <a:t>M</a:t>
            </a:r>
            <a:r>
              <a:rPr lang="en-US" sz="2000" dirty="0" smtClean="0">
                <a:solidFill>
                  <a:srgbClr val="FFFFFF"/>
                </a:solidFill>
              </a:rPr>
              <a:t>ethod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191300" y="3771765"/>
            <a:ext cx="1605367" cy="1533652"/>
          </a:xfrm>
          <a:prstGeom prst="rect">
            <a:avLst/>
          </a:prstGeom>
          <a:solidFill>
            <a:srgbClr val="0000FF"/>
          </a:solidFill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47101" y="3771765"/>
            <a:ext cx="1605367" cy="153365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838958" y="5305417"/>
            <a:ext cx="2264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(normal brain tissue)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300" y="4341943"/>
            <a:ext cx="1605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(n = 287)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47101" y="4341943"/>
            <a:ext cx="1605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(n = 10)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191300" y="3217767"/>
            <a:ext cx="1605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Case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5147101" y="3235527"/>
            <a:ext cx="1605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Control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1865343" y="5305417"/>
            <a:ext cx="2264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(brain tumor tissue)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142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Association Study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1,736,706 unique SNP and gene pairs</a:t>
            </a:r>
            <a:endParaRPr lang="en-US" dirty="0"/>
          </a:p>
          <a:p>
            <a:r>
              <a:rPr lang="en-US" dirty="0" smtClean="0"/>
              <a:t>985 significant associations were identified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575686" y="2692643"/>
            <a:ext cx="5519815" cy="3769544"/>
            <a:chOff x="1564420" y="2317079"/>
            <a:chExt cx="5813298" cy="4039286"/>
          </a:xfrm>
        </p:grpSpPr>
        <p:pic>
          <p:nvPicPr>
            <p:cNvPr id="6" name="Picture 5" descr="pone.0105393.s001.ti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4607"/>
            <a:stretch/>
          </p:blipFill>
          <p:spPr>
            <a:xfrm>
              <a:off x="1564420" y="2317079"/>
              <a:ext cx="5813298" cy="3232816"/>
            </a:xfrm>
            <a:prstGeom prst="rect">
              <a:avLst/>
            </a:prstGeom>
          </p:spPr>
        </p:pic>
        <p:pic>
          <p:nvPicPr>
            <p:cNvPr id="7" name="Picture 6" descr="pone.0105393.s001.ti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447" t="85041"/>
            <a:stretch/>
          </p:blipFill>
          <p:spPr>
            <a:xfrm>
              <a:off x="1634482" y="5549894"/>
              <a:ext cx="5555091" cy="806471"/>
            </a:xfrm>
            <a:prstGeom prst="rect">
              <a:avLst/>
            </a:prstGeom>
          </p:spPr>
        </p:pic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2/3/16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3633494" y="5373521"/>
            <a:ext cx="159920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633494" y="5972735"/>
            <a:ext cx="159920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186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Glioblastoma</a:t>
            </a:r>
            <a:r>
              <a:rPr lang="en-US" dirty="0" smtClean="0"/>
              <a:t> </a:t>
            </a:r>
            <a:r>
              <a:rPr lang="en-US" dirty="0" err="1" smtClean="0"/>
              <a:t>Multiforme</a:t>
            </a:r>
            <a:r>
              <a:rPr lang="en-US" dirty="0" smtClean="0"/>
              <a:t> (GBM)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/>
              <a:t>Glioma</a:t>
            </a:r>
            <a:r>
              <a:rPr lang="en-US" dirty="0" smtClean="0"/>
              <a:t>: tumor from the glial </a:t>
            </a:r>
            <a:r>
              <a:rPr lang="en-US" dirty="0" smtClean="0"/>
              <a:t>cell of </a:t>
            </a:r>
            <a:r>
              <a:rPr lang="en-US" dirty="0" smtClean="0"/>
              <a:t>brain</a:t>
            </a:r>
          </a:p>
          <a:p>
            <a:pPr lvl="1"/>
            <a:r>
              <a:rPr lang="en-US" dirty="0" smtClean="0"/>
              <a:t>50% are GBM</a:t>
            </a:r>
          </a:p>
          <a:p>
            <a:r>
              <a:rPr lang="en-US" b="1" dirty="0" smtClean="0"/>
              <a:t>Astrocytoma</a:t>
            </a:r>
            <a:r>
              <a:rPr lang="en-US" dirty="0" smtClean="0"/>
              <a:t>: one type of </a:t>
            </a:r>
            <a:r>
              <a:rPr lang="en-US" dirty="0" err="1" smtClean="0"/>
              <a:t>glioma</a:t>
            </a:r>
            <a:endParaRPr lang="en-US" dirty="0" smtClean="0"/>
          </a:p>
          <a:p>
            <a:pPr lvl="1"/>
            <a:r>
              <a:rPr lang="en-US" dirty="0" smtClean="0"/>
              <a:t>60-75% are GBM</a:t>
            </a:r>
            <a:endParaRPr lang="en-US" dirty="0"/>
          </a:p>
          <a:p>
            <a:r>
              <a:rPr lang="en-US" b="1" dirty="0" err="1" smtClean="0"/>
              <a:t>Glioblastoma</a:t>
            </a:r>
            <a:r>
              <a:rPr lang="en-US" dirty="0" smtClean="0"/>
              <a:t>: the most malignant form of astrocytoma</a:t>
            </a:r>
          </a:p>
          <a:p>
            <a:pPr lvl="1"/>
            <a:r>
              <a:rPr lang="en-US" dirty="0" smtClean="0"/>
              <a:t>Highest grade of brain tumor </a:t>
            </a:r>
          </a:p>
          <a:p>
            <a:pPr marL="365760" lvl="1" indent="0">
              <a:buNone/>
            </a:pPr>
            <a:r>
              <a:rPr lang="en-US" dirty="0" smtClean="0"/>
              <a:t>   (grade IV)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71880" y="6419507"/>
            <a:ext cx="9144000" cy="746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https://commons.wikimedia.org/wiki/File:Diagram_of_an_astrocyte_-_a_type_of_glial_cell_CRUK_029.</a:t>
            </a:r>
            <a:r>
              <a:rPr lang="en-US" sz="1050" dirty="0" smtClean="0"/>
              <a:t>svg</a:t>
            </a:r>
          </a:p>
          <a:p>
            <a:r>
              <a:rPr lang="en-US" sz="1050" dirty="0"/>
              <a:t>"</a:t>
            </a:r>
            <a:r>
              <a:rPr lang="en-US" sz="1050" dirty="0" err="1"/>
              <a:t>Glioblastoma</a:t>
            </a:r>
            <a:r>
              <a:rPr lang="en-US" sz="1050" dirty="0"/>
              <a:t> and Malignant Astrocytoma.” </a:t>
            </a:r>
            <a:r>
              <a:rPr lang="en-US" sz="1050" i="1" dirty="0"/>
              <a:t>http://</a:t>
            </a:r>
            <a:r>
              <a:rPr lang="en-US" sz="1050" i="1" dirty="0" err="1"/>
              <a:t>www.abta.org</a:t>
            </a:r>
            <a:r>
              <a:rPr lang="en-US" sz="1050" i="1" dirty="0"/>
              <a:t>/secure/</a:t>
            </a:r>
            <a:r>
              <a:rPr lang="en-US" sz="1050" i="1" dirty="0" err="1"/>
              <a:t>glioblastoma-brochure.pdf</a:t>
            </a:r>
            <a:r>
              <a:rPr lang="en-US" sz="1050" dirty="0"/>
              <a:t>. American Brain Tumor Association (ABTA).</a:t>
            </a:r>
          </a:p>
          <a:p>
            <a:endParaRPr lang="en-US" sz="1050" dirty="0" smtClean="0"/>
          </a:p>
          <a:p>
            <a:endParaRPr lang="en-US" sz="105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117" y="4095553"/>
            <a:ext cx="2324877" cy="2372323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Introduction               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Data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05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2-1 </a:t>
            </a:r>
            <a:r>
              <a:rPr lang="en-US" dirty="0"/>
              <a:t>Compare with </a:t>
            </a:r>
            <a:r>
              <a:rPr lang="en-US" dirty="0" smtClean="0"/>
              <a:t>Breast Cancer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19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 of 985 significant </a:t>
            </a:r>
            <a:r>
              <a:rPr lang="en-US" dirty="0" err="1" smtClean="0"/>
              <a:t>cis-eQTL</a:t>
            </a:r>
            <a:r>
              <a:rPr lang="en-US" dirty="0" smtClean="0"/>
              <a:t> association</a:t>
            </a:r>
          </a:p>
          <a:p>
            <a:r>
              <a:rPr lang="en-US" dirty="0" smtClean="0"/>
              <a:t>Breast Cancer</a:t>
            </a:r>
            <a:endParaRPr lang="en-US" dirty="0"/>
          </a:p>
          <a:p>
            <a:pPr lvl="1"/>
            <a:r>
              <a:rPr lang="en-US" dirty="0"/>
              <a:t>242 (25%) shared same gene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56580"/>
          <a:stretch/>
        </p:blipFill>
        <p:spPr>
          <a:xfrm>
            <a:off x="1587965" y="3270623"/>
            <a:ext cx="6249779" cy="297777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2025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2-2 Compare with normal tissue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/>
              <a:t>RegulomeDB</a:t>
            </a:r>
            <a:endParaRPr lang="en-US" dirty="0" smtClean="0"/>
          </a:p>
          <a:p>
            <a:pPr lvl="1"/>
            <a:r>
              <a:rPr lang="en-US" dirty="0" smtClean="0"/>
              <a:t>Large collection of </a:t>
            </a:r>
            <a:r>
              <a:rPr lang="en-US" dirty="0" err="1" smtClean="0"/>
              <a:t>eQTLs</a:t>
            </a:r>
            <a:r>
              <a:rPr lang="en-US" dirty="0" smtClean="0"/>
              <a:t> covering 142,945 SNPs derived from 9 publications</a:t>
            </a:r>
          </a:p>
          <a:p>
            <a:r>
              <a:rPr lang="en-US" dirty="0" smtClean="0"/>
              <a:t>Score into Category </a:t>
            </a:r>
            <a:r>
              <a:rPr lang="en-US" dirty="0" smtClean="0"/>
              <a:t>1 – 6</a:t>
            </a:r>
          </a:p>
          <a:p>
            <a:r>
              <a:rPr lang="en-US" dirty="0" smtClean="0"/>
              <a:t>Magnitude of results in a functional consequence</a:t>
            </a:r>
          </a:p>
          <a:p>
            <a:endParaRPr lang="en-US" dirty="0"/>
          </a:p>
          <a:p>
            <a:r>
              <a:rPr lang="en-US" dirty="0" smtClean="0"/>
              <a:t>Category 1: most likely to be </a:t>
            </a:r>
            <a:r>
              <a:rPr lang="en-US" dirty="0" smtClean="0"/>
              <a:t>significant </a:t>
            </a:r>
            <a:r>
              <a:rPr lang="en-US" dirty="0" err="1" smtClean="0"/>
              <a:t>eQTL</a:t>
            </a:r>
            <a:endParaRPr lang="en-US" dirty="0" smtClean="0"/>
          </a:p>
          <a:p>
            <a:r>
              <a:rPr lang="en-US" dirty="0" smtClean="0"/>
              <a:t>Category 6: no </a:t>
            </a:r>
            <a:r>
              <a:rPr lang="en-US" dirty="0" smtClean="0"/>
              <a:t>association (false discovery)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7988" y="5727534"/>
            <a:ext cx="2288940" cy="607766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2/3/16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20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1822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2-2 Compare with normal </a:t>
            </a:r>
            <a:r>
              <a:rPr lang="en-US" dirty="0" smtClean="0"/>
              <a:t>tissue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21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734" y="1711104"/>
            <a:ext cx="6295897" cy="49024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273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</a:t>
            </a:r>
            <a:r>
              <a:rPr lang="en-US" dirty="0" smtClean="0"/>
              <a:t>-2</a:t>
            </a:r>
            <a:r>
              <a:rPr lang="en-US" dirty="0" smtClean="0"/>
              <a:t> </a:t>
            </a:r>
            <a:r>
              <a:rPr lang="en-US" dirty="0" smtClean="0"/>
              <a:t>Compare with </a:t>
            </a:r>
            <a:r>
              <a:rPr lang="en-US" dirty="0" smtClean="0"/>
              <a:t>normal tissue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Normal </a:t>
            </a:r>
            <a:r>
              <a:rPr lang="en-US" dirty="0"/>
              <a:t>tissue</a:t>
            </a:r>
          </a:p>
          <a:p>
            <a:pPr lvl="1"/>
            <a:r>
              <a:rPr lang="en-US" dirty="0"/>
              <a:t>563 (57%) shared same gene</a:t>
            </a:r>
          </a:p>
          <a:p>
            <a:pPr lvl="1"/>
            <a:r>
              <a:rPr lang="en-US" dirty="0"/>
              <a:t>241 (43%) classified as Category 1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3333" b="49079"/>
          <a:stretch/>
        </p:blipFill>
        <p:spPr>
          <a:xfrm>
            <a:off x="1529841" y="3171102"/>
            <a:ext cx="6249779" cy="3263601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2/3/16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2980671" y="3578915"/>
            <a:ext cx="2771883" cy="2504166"/>
          </a:xfrm>
          <a:custGeom>
            <a:avLst/>
            <a:gdLst>
              <a:gd name="connsiteX0" fmla="*/ 1090211 w 2771883"/>
              <a:gd name="connsiteY0" fmla="*/ 2396331 h 2504166"/>
              <a:gd name="connsiteX1" fmla="*/ 1054270 w 2771883"/>
              <a:gd name="connsiteY1" fmla="*/ 2276515 h 2504166"/>
              <a:gd name="connsiteX2" fmla="*/ 1042290 w 2771883"/>
              <a:gd name="connsiteY2" fmla="*/ 2144716 h 2504166"/>
              <a:gd name="connsiteX3" fmla="*/ 1030309 w 2771883"/>
              <a:gd name="connsiteY3" fmla="*/ 1869138 h 2504166"/>
              <a:gd name="connsiteX4" fmla="*/ 1018329 w 2771883"/>
              <a:gd name="connsiteY4" fmla="*/ 1785267 h 2504166"/>
              <a:gd name="connsiteX5" fmla="*/ 994368 w 2771883"/>
              <a:gd name="connsiteY5" fmla="*/ 1749322 h 2504166"/>
              <a:gd name="connsiteX6" fmla="*/ 982388 w 2771883"/>
              <a:gd name="connsiteY6" fmla="*/ 1653469 h 2504166"/>
              <a:gd name="connsiteX7" fmla="*/ 886545 w 2771883"/>
              <a:gd name="connsiteY7" fmla="*/ 1581579 h 2504166"/>
              <a:gd name="connsiteX8" fmla="*/ 826644 w 2771883"/>
              <a:gd name="connsiteY8" fmla="*/ 1521670 h 2504166"/>
              <a:gd name="connsiteX9" fmla="*/ 790703 w 2771883"/>
              <a:gd name="connsiteY9" fmla="*/ 1485725 h 2504166"/>
              <a:gd name="connsiteX10" fmla="*/ 706840 w 2771883"/>
              <a:gd name="connsiteY10" fmla="*/ 1425817 h 2504166"/>
              <a:gd name="connsiteX11" fmla="*/ 670899 w 2771883"/>
              <a:gd name="connsiteY11" fmla="*/ 1401854 h 2504166"/>
              <a:gd name="connsiteX12" fmla="*/ 610997 w 2771883"/>
              <a:gd name="connsiteY12" fmla="*/ 1329964 h 2504166"/>
              <a:gd name="connsiteX13" fmla="*/ 575056 w 2771883"/>
              <a:gd name="connsiteY13" fmla="*/ 1306001 h 2504166"/>
              <a:gd name="connsiteX14" fmla="*/ 491194 w 2771883"/>
              <a:gd name="connsiteY14" fmla="*/ 1246092 h 2504166"/>
              <a:gd name="connsiteX15" fmla="*/ 431292 w 2771883"/>
              <a:gd name="connsiteY15" fmla="*/ 1162221 h 2504166"/>
              <a:gd name="connsiteX16" fmla="*/ 371390 w 2771883"/>
              <a:gd name="connsiteY16" fmla="*/ 1090331 h 2504166"/>
              <a:gd name="connsiteX17" fmla="*/ 347430 w 2771883"/>
              <a:gd name="connsiteY17" fmla="*/ 1042404 h 2504166"/>
              <a:gd name="connsiteX18" fmla="*/ 311489 w 2771883"/>
              <a:gd name="connsiteY18" fmla="*/ 1006459 h 2504166"/>
              <a:gd name="connsiteX19" fmla="*/ 287528 w 2771883"/>
              <a:gd name="connsiteY19" fmla="*/ 934569 h 2504166"/>
              <a:gd name="connsiteX20" fmla="*/ 239607 w 2771883"/>
              <a:gd name="connsiteY20" fmla="*/ 886643 h 2504166"/>
              <a:gd name="connsiteX21" fmla="*/ 191685 w 2771883"/>
              <a:gd name="connsiteY21" fmla="*/ 814753 h 2504166"/>
              <a:gd name="connsiteX22" fmla="*/ 155744 w 2771883"/>
              <a:gd name="connsiteY22" fmla="*/ 754844 h 2504166"/>
              <a:gd name="connsiteX23" fmla="*/ 131783 w 2771883"/>
              <a:gd name="connsiteY23" fmla="*/ 718899 h 2504166"/>
              <a:gd name="connsiteX24" fmla="*/ 107823 w 2771883"/>
              <a:gd name="connsiteY24" fmla="*/ 670973 h 2504166"/>
              <a:gd name="connsiteX25" fmla="*/ 47921 w 2771883"/>
              <a:gd name="connsiteY25" fmla="*/ 587101 h 2504166"/>
              <a:gd name="connsiteX26" fmla="*/ 11980 w 2771883"/>
              <a:gd name="connsiteY26" fmla="*/ 479266 h 2504166"/>
              <a:gd name="connsiteX27" fmla="*/ 0 w 2771883"/>
              <a:gd name="connsiteY27" fmla="*/ 443321 h 2504166"/>
              <a:gd name="connsiteX28" fmla="*/ 11980 w 2771883"/>
              <a:gd name="connsiteY28" fmla="*/ 179725 h 2504166"/>
              <a:gd name="connsiteX29" fmla="*/ 35941 w 2771883"/>
              <a:gd name="connsiteY29" fmla="*/ 131798 h 2504166"/>
              <a:gd name="connsiteX30" fmla="*/ 143764 w 2771883"/>
              <a:gd name="connsiteY30" fmla="*/ 35945 h 2504166"/>
              <a:gd name="connsiteX31" fmla="*/ 191685 w 2771883"/>
              <a:gd name="connsiteY31" fmla="*/ 11982 h 2504166"/>
              <a:gd name="connsiteX32" fmla="*/ 239607 w 2771883"/>
              <a:gd name="connsiteY32" fmla="*/ 0 h 2504166"/>
              <a:gd name="connsiteX33" fmla="*/ 718820 w 2771883"/>
              <a:gd name="connsiteY33" fmla="*/ 11982 h 2504166"/>
              <a:gd name="connsiteX34" fmla="*/ 754762 w 2771883"/>
              <a:gd name="connsiteY34" fmla="*/ 23963 h 2504166"/>
              <a:gd name="connsiteX35" fmla="*/ 1317838 w 2771883"/>
              <a:gd name="connsiteY35" fmla="*/ 47927 h 2504166"/>
              <a:gd name="connsiteX36" fmla="*/ 1353779 w 2771883"/>
              <a:gd name="connsiteY36" fmla="*/ 59908 h 2504166"/>
              <a:gd name="connsiteX37" fmla="*/ 1437641 w 2771883"/>
              <a:gd name="connsiteY37" fmla="*/ 83872 h 2504166"/>
              <a:gd name="connsiteX38" fmla="*/ 1497543 w 2771883"/>
              <a:gd name="connsiteY38" fmla="*/ 107835 h 2504166"/>
              <a:gd name="connsiteX39" fmla="*/ 1533484 w 2771883"/>
              <a:gd name="connsiteY39" fmla="*/ 119817 h 2504166"/>
              <a:gd name="connsiteX40" fmla="*/ 1593386 w 2771883"/>
              <a:gd name="connsiteY40" fmla="*/ 143780 h 2504166"/>
              <a:gd name="connsiteX41" fmla="*/ 1749130 w 2771883"/>
              <a:gd name="connsiteY41" fmla="*/ 191707 h 2504166"/>
              <a:gd name="connsiteX42" fmla="*/ 1832993 w 2771883"/>
              <a:gd name="connsiteY42" fmla="*/ 239633 h 2504166"/>
              <a:gd name="connsiteX43" fmla="*/ 1868934 w 2771883"/>
              <a:gd name="connsiteY43" fmla="*/ 251615 h 2504166"/>
              <a:gd name="connsiteX44" fmla="*/ 1916855 w 2771883"/>
              <a:gd name="connsiteY44" fmla="*/ 287560 h 2504166"/>
              <a:gd name="connsiteX45" fmla="*/ 1988737 w 2771883"/>
              <a:gd name="connsiteY45" fmla="*/ 311523 h 2504166"/>
              <a:gd name="connsiteX46" fmla="*/ 2024678 w 2771883"/>
              <a:gd name="connsiteY46" fmla="*/ 323505 h 2504166"/>
              <a:gd name="connsiteX47" fmla="*/ 2096560 w 2771883"/>
              <a:gd name="connsiteY47" fmla="*/ 359450 h 2504166"/>
              <a:gd name="connsiteX48" fmla="*/ 2180423 w 2771883"/>
              <a:gd name="connsiteY48" fmla="*/ 419358 h 2504166"/>
              <a:gd name="connsiteX49" fmla="*/ 2264285 w 2771883"/>
              <a:gd name="connsiteY49" fmla="*/ 455303 h 2504166"/>
              <a:gd name="connsiteX50" fmla="*/ 2336167 w 2771883"/>
              <a:gd name="connsiteY50" fmla="*/ 563138 h 2504166"/>
              <a:gd name="connsiteX51" fmla="*/ 2348148 w 2771883"/>
              <a:gd name="connsiteY51" fmla="*/ 611065 h 2504166"/>
              <a:gd name="connsiteX52" fmla="*/ 2396069 w 2771883"/>
              <a:gd name="connsiteY52" fmla="*/ 694936 h 2504166"/>
              <a:gd name="connsiteX53" fmla="*/ 2408049 w 2771883"/>
              <a:gd name="connsiteY53" fmla="*/ 730881 h 2504166"/>
              <a:gd name="connsiteX54" fmla="*/ 2455971 w 2771883"/>
              <a:gd name="connsiteY54" fmla="*/ 802771 h 2504166"/>
              <a:gd name="connsiteX55" fmla="*/ 2479932 w 2771883"/>
              <a:gd name="connsiteY55" fmla="*/ 862679 h 2504166"/>
              <a:gd name="connsiteX56" fmla="*/ 2539833 w 2771883"/>
              <a:gd name="connsiteY56" fmla="*/ 922588 h 2504166"/>
              <a:gd name="connsiteX57" fmla="*/ 2575774 w 2771883"/>
              <a:gd name="connsiteY57" fmla="*/ 1078349 h 2504166"/>
              <a:gd name="connsiteX58" fmla="*/ 2611715 w 2771883"/>
              <a:gd name="connsiteY58" fmla="*/ 1174202 h 2504166"/>
              <a:gd name="connsiteX59" fmla="*/ 2635676 w 2771883"/>
              <a:gd name="connsiteY59" fmla="*/ 1258074 h 2504166"/>
              <a:gd name="connsiteX60" fmla="*/ 2647656 w 2771883"/>
              <a:gd name="connsiteY60" fmla="*/ 1317982 h 2504166"/>
              <a:gd name="connsiteX61" fmla="*/ 2671617 w 2771883"/>
              <a:gd name="connsiteY61" fmla="*/ 1377890 h 2504166"/>
              <a:gd name="connsiteX62" fmla="*/ 2683597 w 2771883"/>
              <a:gd name="connsiteY62" fmla="*/ 1413835 h 2504166"/>
              <a:gd name="connsiteX63" fmla="*/ 2731519 w 2771883"/>
              <a:gd name="connsiteY63" fmla="*/ 1485725 h 2504166"/>
              <a:gd name="connsiteX64" fmla="*/ 2755479 w 2771883"/>
              <a:gd name="connsiteY64" fmla="*/ 1521670 h 2504166"/>
              <a:gd name="connsiteX65" fmla="*/ 2755479 w 2771883"/>
              <a:gd name="connsiteY65" fmla="*/ 1797248 h 2504166"/>
              <a:gd name="connsiteX66" fmla="*/ 2731519 w 2771883"/>
              <a:gd name="connsiteY66" fmla="*/ 1833193 h 2504166"/>
              <a:gd name="connsiteX67" fmla="*/ 2707558 w 2771883"/>
              <a:gd name="connsiteY67" fmla="*/ 1893102 h 2504166"/>
              <a:gd name="connsiteX68" fmla="*/ 2635676 w 2771883"/>
              <a:gd name="connsiteY68" fmla="*/ 1964992 h 2504166"/>
              <a:gd name="connsiteX69" fmla="*/ 2575774 w 2771883"/>
              <a:gd name="connsiteY69" fmla="*/ 2048863 h 2504166"/>
              <a:gd name="connsiteX70" fmla="*/ 2551814 w 2771883"/>
              <a:gd name="connsiteY70" fmla="*/ 2084808 h 2504166"/>
              <a:gd name="connsiteX71" fmla="*/ 2515873 w 2771883"/>
              <a:gd name="connsiteY71" fmla="*/ 2132735 h 2504166"/>
              <a:gd name="connsiteX72" fmla="*/ 2491912 w 2771883"/>
              <a:gd name="connsiteY72" fmla="*/ 2168680 h 2504166"/>
              <a:gd name="connsiteX73" fmla="*/ 2396069 w 2771883"/>
              <a:gd name="connsiteY73" fmla="*/ 2240570 h 2504166"/>
              <a:gd name="connsiteX74" fmla="*/ 2324187 w 2771883"/>
              <a:gd name="connsiteY74" fmla="*/ 2300478 h 2504166"/>
              <a:gd name="connsiteX75" fmla="*/ 2216364 w 2771883"/>
              <a:gd name="connsiteY75" fmla="*/ 2348405 h 2504166"/>
              <a:gd name="connsiteX76" fmla="*/ 2180423 w 2771883"/>
              <a:gd name="connsiteY76" fmla="*/ 2360386 h 2504166"/>
              <a:gd name="connsiteX77" fmla="*/ 2132501 w 2771883"/>
              <a:gd name="connsiteY77" fmla="*/ 2384350 h 2504166"/>
              <a:gd name="connsiteX78" fmla="*/ 2060619 w 2771883"/>
              <a:gd name="connsiteY78" fmla="*/ 2408313 h 2504166"/>
              <a:gd name="connsiteX79" fmla="*/ 1976757 w 2771883"/>
              <a:gd name="connsiteY79" fmla="*/ 2444258 h 2504166"/>
              <a:gd name="connsiteX80" fmla="*/ 1809032 w 2771883"/>
              <a:gd name="connsiteY80" fmla="*/ 2480203 h 2504166"/>
              <a:gd name="connsiteX81" fmla="*/ 1761111 w 2771883"/>
              <a:gd name="connsiteY81" fmla="*/ 2492184 h 2504166"/>
              <a:gd name="connsiteX82" fmla="*/ 1653288 w 2771883"/>
              <a:gd name="connsiteY82" fmla="*/ 2504166 h 2504166"/>
              <a:gd name="connsiteX83" fmla="*/ 1233975 w 2771883"/>
              <a:gd name="connsiteY83" fmla="*/ 2492184 h 2504166"/>
              <a:gd name="connsiteX84" fmla="*/ 1186054 w 2771883"/>
              <a:gd name="connsiteY84" fmla="*/ 2480203 h 2504166"/>
              <a:gd name="connsiteX85" fmla="*/ 1114172 w 2771883"/>
              <a:gd name="connsiteY85" fmla="*/ 2456239 h 2504166"/>
              <a:gd name="connsiteX86" fmla="*/ 1066251 w 2771883"/>
              <a:gd name="connsiteY86" fmla="*/ 2384350 h 2504166"/>
              <a:gd name="connsiteX87" fmla="*/ 1078231 w 2771883"/>
              <a:gd name="connsiteY87" fmla="*/ 2348405 h 2504166"/>
              <a:gd name="connsiteX88" fmla="*/ 1066251 w 2771883"/>
              <a:gd name="connsiteY88" fmla="*/ 2264533 h 2504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2771883" h="2504166">
                <a:moveTo>
                  <a:pt x="1090211" y="2396331"/>
                </a:moveTo>
                <a:cubicBezTo>
                  <a:pt x="1082649" y="2373642"/>
                  <a:pt x="1058292" y="2306687"/>
                  <a:pt x="1054270" y="2276515"/>
                </a:cubicBezTo>
                <a:cubicBezTo>
                  <a:pt x="1048440" y="2232788"/>
                  <a:pt x="1046283" y="2188649"/>
                  <a:pt x="1042290" y="2144716"/>
                </a:cubicBezTo>
                <a:cubicBezTo>
                  <a:pt x="1038296" y="2052857"/>
                  <a:pt x="1036425" y="1960880"/>
                  <a:pt x="1030309" y="1869138"/>
                </a:cubicBezTo>
                <a:cubicBezTo>
                  <a:pt x="1028431" y="1840960"/>
                  <a:pt x="1026443" y="1812317"/>
                  <a:pt x="1018329" y="1785267"/>
                </a:cubicBezTo>
                <a:cubicBezTo>
                  <a:pt x="1014192" y="1771474"/>
                  <a:pt x="1002355" y="1761304"/>
                  <a:pt x="994368" y="1749322"/>
                </a:cubicBezTo>
                <a:cubicBezTo>
                  <a:pt x="990375" y="1717371"/>
                  <a:pt x="999799" y="1680555"/>
                  <a:pt x="982388" y="1653469"/>
                </a:cubicBezTo>
                <a:cubicBezTo>
                  <a:pt x="960794" y="1619875"/>
                  <a:pt x="914782" y="1609820"/>
                  <a:pt x="886545" y="1581579"/>
                </a:cubicBezTo>
                <a:lnTo>
                  <a:pt x="826644" y="1521670"/>
                </a:lnTo>
                <a:cubicBezTo>
                  <a:pt x="814664" y="1509688"/>
                  <a:pt x="804801" y="1495124"/>
                  <a:pt x="790703" y="1485725"/>
                </a:cubicBezTo>
                <a:cubicBezTo>
                  <a:pt x="706001" y="1429252"/>
                  <a:pt x="810861" y="1500125"/>
                  <a:pt x="706840" y="1425817"/>
                </a:cubicBezTo>
                <a:cubicBezTo>
                  <a:pt x="695123" y="1417447"/>
                  <a:pt x="682879" y="1409842"/>
                  <a:pt x="670899" y="1401854"/>
                </a:cubicBezTo>
                <a:cubicBezTo>
                  <a:pt x="647340" y="1366512"/>
                  <a:pt x="645588" y="1358793"/>
                  <a:pt x="610997" y="1329964"/>
                </a:cubicBezTo>
                <a:cubicBezTo>
                  <a:pt x="599936" y="1320745"/>
                  <a:pt x="586299" y="1314997"/>
                  <a:pt x="575056" y="1306001"/>
                </a:cubicBezTo>
                <a:cubicBezTo>
                  <a:pt x="494202" y="1241310"/>
                  <a:pt x="644127" y="1337862"/>
                  <a:pt x="491194" y="1246092"/>
                </a:cubicBezTo>
                <a:cubicBezTo>
                  <a:pt x="469182" y="1180046"/>
                  <a:pt x="493312" y="1234584"/>
                  <a:pt x="431292" y="1162221"/>
                </a:cubicBezTo>
                <a:cubicBezTo>
                  <a:pt x="331204" y="1045441"/>
                  <a:pt x="496031" y="1214985"/>
                  <a:pt x="371390" y="1090331"/>
                </a:cubicBezTo>
                <a:cubicBezTo>
                  <a:pt x="363403" y="1074355"/>
                  <a:pt x="357811" y="1056939"/>
                  <a:pt x="347430" y="1042404"/>
                </a:cubicBezTo>
                <a:cubicBezTo>
                  <a:pt x="337583" y="1028616"/>
                  <a:pt x="319717" y="1021271"/>
                  <a:pt x="311489" y="1006459"/>
                </a:cubicBezTo>
                <a:cubicBezTo>
                  <a:pt x="299223" y="984378"/>
                  <a:pt x="300523" y="956229"/>
                  <a:pt x="287528" y="934569"/>
                </a:cubicBezTo>
                <a:cubicBezTo>
                  <a:pt x="275906" y="915197"/>
                  <a:pt x="253719" y="904285"/>
                  <a:pt x="239607" y="886643"/>
                </a:cubicBezTo>
                <a:cubicBezTo>
                  <a:pt x="221617" y="864153"/>
                  <a:pt x="206501" y="839449"/>
                  <a:pt x="191685" y="814753"/>
                </a:cubicBezTo>
                <a:cubicBezTo>
                  <a:pt x="179705" y="794783"/>
                  <a:pt x="168085" y="774593"/>
                  <a:pt x="155744" y="754844"/>
                </a:cubicBezTo>
                <a:cubicBezTo>
                  <a:pt x="148113" y="742633"/>
                  <a:pt x="138927" y="731402"/>
                  <a:pt x="131783" y="718899"/>
                </a:cubicBezTo>
                <a:cubicBezTo>
                  <a:pt x="122922" y="703391"/>
                  <a:pt x="116684" y="686481"/>
                  <a:pt x="107823" y="670973"/>
                </a:cubicBezTo>
                <a:cubicBezTo>
                  <a:pt x="93810" y="646448"/>
                  <a:pt x="63346" y="607670"/>
                  <a:pt x="47921" y="587101"/>
                </a:cubicBezTo>
                <a:lnTo>
                  <a:pt x="11980" y="479266"/>
                </a:lnTo>
                <a:lnTo>
                  <a:pt x="0" y="443321"/>
                </a:lnTo>
                <a:cubicBezTo>
                  <a:pt x="3993" y="355456"/>
                  <a:pt x="1899" y="267101"/>
                  <a:pt x="11980" y="179725"/>
                </a:cubicBezTo>
                <a:cubicBezTo>
                  <a:pt x="14027" y="161982"/>
                  <a:pt x="24784" y="145746"/>
                  <a:pt x="35941" y="131798"/>
                </a:cubicBezTo>
                <a:cubicBezTo>
                  <a:pt x="66587" y="93487"/>
                  <a:pt x="101475" y="60112"/>
                  <a:pt x="143764" y="35945"/>
                </a:cubicBezTo>
                <a:cubicBezTo>
                  <a:pt x="159270" y="27084"/>
                  <a:pt x="174963" y="18253"/>
                  <a:pt x="191685" y="11982"/>
                </a:cubicBezTo>
                <a:cubicBezTo>
                  <a:pt x="207102" y="6200"/>
                  <a:pt x="223633" y="3994"/>
                  <a:pt x="239607" y="0"/>
                </a:cubicBezTo>
                <a:cubicBezTo>
                  <a:pt x="399345" y="3994"/>
                  <a:pt x="559205" y="4557"/>
                  <a:pt x="718820" y="11982"/>
                </a:cubicBezTo>
                <a:cubicBezTo>
                  <a:pt x="731435" y="12569"/>
                  <a:pt x="742181" y="22869"/>
                  <a:pt x="754762" y="23963"/>
                </a:cubicBezTo>
                <a:cubicBezTo>
                  <a:pt x="844974" y="31808"/>
                  <a:pt x="1261422" y="45837"/>
                  <a:pt x="1317838" y="47927"/>
                </a:cubicBezTo>
                <a:cubicBezTo>
                  <a:pt x="1329818" y="51921"/>
                  <a:pt x="1341637" y="56438"/>
                  <a:pt x="1353779" y="59908"/>
                </a:cubicBezTo>
                <a:cubicBezTo>
                  <a:pt x="1406648" y="75015"/>
                  <a:pt x="1391681" y="66635"/>
                  <a:pt x="1437641" y="83872"/>
                </a:cubicBezTo>
                <a:cubicBezTo>
                  <a:pt x="1457777" y="91424"/>
                  <a:pt x="1477407" y="100283"/>
                  <a:pt x="1497543" y="107835"/>
                </a:cubicBezTo>
                <a:cubicBezTo>
                  <a:pt x="1509367" y="112270"/>
                  <a:pt x="1521660" y="115382"/>
                  <a:pt x="1533484" y="119817"/>
                </a:cubicBezTo>
                <a:cubicBezTo>
                  <a:pt x="1553620" y="127369"/>
                  <a:pt x="1573175" y="136430"/>
                  <a:pt x="1593386" y="143780"/>
                </a:cubicBezTo>
                <a:cubicBezTo>
                  <a:pt x="1654163" y="165883"/>
                  <a:pt x="1685514" y="173528"/>
                  <a:pt x="1749130" y="191707"/>
                </a:cubicBezTo>
                <a:cubicBezTo>
                  <a:pt x="1785227" y="215774"/>
                  <a:pt x="1790430" y="221390"/>
                  <a:pt x="1832993" y="239633"/>
                </a:cubicBezTo>
                <a:cubicBezTo>
                  <a:pt x="1844600" y="244608"/>
                  <a:pt x="1856954" y="247621"/>
                  <a:pt x="1868934" y="251615"/>
                </a:cubicBezTo>
                <a:cubicBezTo>
                  <a:pt x="1884908" y="263597"/>
                  <a:pt x="1898996" y="278629"/>
                  <a:pt x="1916855" y="287560"/>
                </a:cubicBezTo>
                <a:cubicBezTo>
                  <a:pt x="1939445" y="298856"/>
                  <a:pt x="1964776" y="303535"/>
                  <a:pt x="1988737" y="311523"/>
                </a:cubicBezTo>
                <a:cubicBezTo>
                  <a:pt x="2000717" y="315517"/>
                  <a:pt x="2014171" y="316499"/>
                  <a:pt x="2024678" y="323505"/>
                </a:cubicBezTo>
                <a:cubicBezTo>
                  <a:pt x="2071126" y="354474"/>
                  <a:pt x="2046959" y="342914"/>
                  <a:pt x="2096560" y="359450"/>
                </a:cubicBezTo>
                <a:cubicBezTo>
                  <a:pt x="2117131" y="374880"/>
                  <a:pt x="2155897" y="405342"/>
                  <a:pt x="2180423" y="419358"/>
                </a:cubicBezTo>
                <a:cubicBezTo>
                  <a:pt x="2221874" y="443047"/>
                  <a:pt x="2223963" y="441861"/>
                  <a:pt x="2264285" y="455303"/>
                </a:cubicBezTo>
                <a:cubicBezTo>
                  <a:pt x="2336703" y="636364"/>
                  <a:pt x="2230952" y="394775"/>
                  <a:pt x="2336167" y="563138"/>
                </a:cubicBezTo>
                <a:cubicBezTo>
                  <a:pt x="2344894" y="577103"/>
                  <a:pt x="2341334" y="596073"/>
                  <a:pt x="2348148" y="611065"/>
                </a:cubicBezTo>
                <a:cubicBezTo>
                  <a:pt x="2361471" y="640378"/>
                  <a:pt x="2381671" y="666136"/>
                  <a:pt x="2396069" y="694936"/>
                </a:cubicBezTo>
                <a:cubicBezTo>
                  <a:pt x="2401717" y="706233"/>
                  <a:pt x="2401916" y="719840"/>
                  <a:pt x="2408049" y="730881"/>
                </a:cubicBezTo>
                <a:cubicBezTo>
                  <a:pt x="2422034" y="756057"/>
                  <a:pt x="2445276" y="776031"/>
                  <a:pt x="2455971" y="802771"/>
                </a:cubicBezTo>
                <a:cubicBezTo>
                  <a:pt x="2463958" y="822740"/>
                  <a:pt x="2467599" y="845059"/>
                  <a:pt x="2479932" y="862679"/>
                </a:cubicBezTo>
                <a:cubicBezTo>
                  <a:pt x="2496125" y="885815"/>
                  <a:pt x="2539833" y="922588"/>
                  <a:pt x="2539833" y="922588"/>
                </a:cubicBezTo>
                <a:cubicBezTo>
                  <a:pt x="2600559" y="1135147"/>
                  <a:pt x="2533872" y="889772"/>
                  <a:pt x="2575774" y="1078349"/>
                </a:cubicBezTo>
                <a:cubicBezTo>
                  <a:pt x="2581380" y="1103577"/>
                  <a:pt x="2605503" y="1155563"/>
                  <a:pt x="2611715" y="1174202"/>
                </a:cubicBezTo>
                <a:cubicBezTo>
                  <a:pt x="2620909" y="1201786"/>
                  <a:pt x="2628625" y="1229866"/>
                  <a:pt x="2635676" y="1258074"/>
                </a:cubicBezTo>
                <a:cubicBezTo>
                  <a:pt x="2640615" y="1277831"/>
                  <a:pt x="2641805" y="1298476"/>
                  <a:pt x="2647656" y="1317982"/>
                </a:cubicBezTo>
                <a:cubicBezTo>
                  <a:pt x="2653835" y="1338582"/>
                  <a:pt x="2664066" y="1357752"/>
                  <a:pt x="2671617" y="1377890"/>
                </a:cubicBezTo>
                <a:cubicBezTo>
                  <a:pt x="2676051" y="1389716"/>
                  <a:pt x="2677464" y="1402794"/>
                  <a:pt x="2683597" y="1413835"/>
                </a:cubicBezTo>
                <a:cubicBezTo>
                  <a:pt x="2697582" y="1439011"/>
                  <a:pt x="2715545" y="1461762"/>
                  <a:pt x="2731519" y="1485725"/>
                </a:cubicBezTo>
                <a:lnTo>
                  <a:pt x="2755479" y="1521670"/>
                </a:lnTo>
                <a:cubicBezTo>
                  <a:pt x="2774734" y="1637207"/>
                  <a:pt x="2779823" y="1634934"/>
                  <a:pt x="2755479" y="1797248"/>
                </a:cubicBezTo>
                <a:cubicBezTo>
                  <a:pt x="2753343" y="1811488"/>
                  <a:pt x="2737958" y="1820313"/>
                  <a:pt x="2731519" y="1833193"/>
                </a:cubicBezTo>
                <a:cubicBezTo>
                  <a:pt x="2721901" y="1852431"/>
                  <a:pt x="2720207" y="1875707"/>
                  <a:pt x="2707558" y="1893102"/>
                </a:cubicBezTo>
                <a:cubicBezTo>
                  <a:pt x="2687628" y="1920509"/>
                  <a:pt x="2654472" y="1936795"/>
                  <a:pt x="2635676" y="1964992"/>
                </a:cubicBezTo>
                <a:cubicBezTo>
                  <a:pt x="2579194" y="2049723"/>
                  <a:pt x="2650092" y="1944805"/>
                  <a:pt x="2575774" y="2048863"/>
                </a:cubicBezTo>
                <a:cubicBezTo>
                  <a:pt x="2567405" y="2060581"/>
                  <a:pt x="2560183" y="2073090"/>
                  <a:pt x="2551814" y="2084808"/>
                </a:cubicBezTo>
                <a:cubicBezTo>
                  <a:pt x="2540208" y="2101058"/>
                  <a:pt x="2527479" y="2116485"/>
                  <a:pt x="2515873" y="2132735"/>
                </a:cubicBezTo>
                <a:cubicBezTo>
                  <a:pt x="2507504" y="2144453"/>
                  <a:pt x="2502615" y="2159047"/>
                  <a:pt x="2491912" y="2168680"/>
                </a:cubicBezTo>
                <a:cubicBezTo>
                  <a:pt x="2462229" y="2195397"/>
                  <a:pt x="2424307" y="2212329"/>
                  <a:pt x="2396069" y="2240570"/>
                </a:cubicBezTo>
                <a:cubicBezTo>
                  <a:pt x="2363031" y="2273612"/>
                  <a:pt x="2363106" y="2278236"/>
                  <a:pt x="2324187" y="2300478"/>
                </a:cubicBezTo>
                <a:cubicBezTo>
                  <a:pt x="2289538" y="2320279"/>
                  <a:pt x="2253703" y="2334401"/>
                  <a:pt x="2216364" y="2348405"/>
                </a:cubicBezTo>
                <a:cubicBezTo>
                  <a:pt x="2204540" y="2352840"/>
                  <a:pt x="2192030" y="2355411"/>
                  <a:pt x="2180423" y="2360386"/>
                </a:cubicBezTo>
                <a:cubicBezTo>
                  <a:pt x="2164007" y="2367422"/>
                  <a:pt x="2149083" y="2377716"/>
                  <a:pt x="2132501" y="2384350"/>
                </a:cubicBezTo>
                <a:cubicBezTo>
                  <a:pt x="2109051" y="2393731"/>
                  <a:pt x="2083209" y="2397017"/>
                  <a:pt x="2060619" y="2408313"/>
                </a:cubicBezTo>
                <a:cubicBezTo>
                  <a:pt x="2018027" y="2429611"/>
                  <a:pt x="2017886" y="2432506"/>
                  <a:pt x="1976757" y="2444258"/>
                </a:cubicBezTo>
                <a:cubicBezTo>
                  <a:pt x="1899853" y="2466233"/>
                  <a:pt x="1918945" y="2452723"/>
                  <a:pt x="1809032" y="2480203"/>
                </a:cubicBezTo>
                <a:cubicBezTo>
                  <a:pt x="1793058" y="2484197"/>
                  <a:pt x="1777385" y="2489680"/>
                  <a:pt x="1761111" y="2492184"/>
                </a:cubicBezTo>
                <a:cubicBezTo>
                  <a:pt x="1725369" y="2497683"/>
                  <a:pt x="1689229" y="2500172"/>
                  <a:pt x="1653288" y="2504166"/>
                </a:cubicBezTo>
                <a:cubicBezTo>
                  <a:pt x="1513517" y="2500172"/>
                  <a:pt x="1373620" y="2499346"/>
                  <a:pt x="1233975" y="2492184"/>
                </a:cubicBezTo>
                <a:cubicBezTo>
                  <a:pt x="1217531" y="2491341"/>
                  <a:pt x="1201825" y="2484935"/>
                  <a:pt x="1186054" y="2480203"/>
                </a:cubicBezTo>
                <a:cubicBezTo>
                  <a:pt x="1161862" y="2472945"/>
                  <a:pt x="1114172" y="2456239"/>
                  <a:pt x="1114172" y="2456239"/>
                </a:cubicBezTo>
                <a:cubicBezTo>
                  <a:pt x="1092560" y="2434625"/>
                  <a:pt x="1066251" y="2419030"/>
                  <a:pt x="1066251" y="2384350"/>
                </a:cubicBezTo>
                <a:cubicBezTo>
                  <a:pt x="1066251" y="2371720"/>
                  <a:pt x="1074238" y="2360387"/>
                  <a:pt x="1078231" y="2348405"/>
                </a:cubicBezTo>
                <a:cubicBezTo>
                  <a:pt x="1065594" y="2272575"/>
                  <a:pt x="1066251" y="2300809"/>
                  <a:pt x="1066251" y="2264533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49293" y="4026348"/>
            <a:ext cx="1812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24.5/57=43%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759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2-3 Compare with GBM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No overlap</a:t>
            </a:r>
          </a:p>
          <a:p>
            <a:r>
              <a:rPr lang="en-US" dirty="0" smtClean="0"/>
              <a:t>Methodology differences</a:t>
            </a:r>
          </a:p>
          <a:p>
            <a:pPr lvl="1"/>
            <a:r>
              <a:rPr lang="en-US" dirty="0" smtClean="0"/>
              <a:t>Different subsets of GBM samples</a:t>
            </a:r>
          </a:p>
          <a:p>
            <a:pPr lvl="1"/>
            <a:r>
              <a:rPr lang="en-US" dirty="0" smtClean="0"/>
              <a:t>Different levels of gene expression data</a:t>
            </a:r>
          </a:p>
          <a:p>
            <a:pPr lvl="1"/>
            <a:r>
              <a:rPr lang="en-US" dirty="0" smtClean="0"/>
              <a:t>Different filtering methods</a:t>
            </a:r>
          </a:p>
          <a:p>
            <a:pPr lvl="1"/>
            <a:r>
              <a:rPr lang="en-US" dirty="0" smtClean="0"/>
              <a:t>Different gene expression value were used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3342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Survival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High expression group</a:t>
            </a:r>
            <a:r>
              <a:rPr lang="en-US" dirty="0" smtClean="0"/>
              <a:t>: gene expression is higher than median</a:t>
            </a:r>
          </a:p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Low expression group</a:t>
            </a:r>
            <a:r>
              <a:rPr lang="en-US" dirty="0" smtClean="0"/>
              <a:t>: gene expression is lower than median</a:t>
            </a:r>
          </a:p>
          <a:p>
            <a:endParaRPr lang="en-US" dirty="0" smtClean="0"/>
          </a:p>
          <a:p>
            <a:r>
              <a:rPr lang="en-US" dirty="0" smtClean="0"/>
              <a:t>13 </a:t>
            </a:r>
            <a:r>
              <a:rPr lang="en-US" dirty="0"/>
              <a:t>significant </a:t>
            </a:r>
            <a:r>
              <a:rPr lang="en-US" dirty="0" err="1"/>
              <a:t>eQTL</a:t>
            </a:r>
            <a:r>
              <a:rPr lang="en-US" dirty="0"/>
              <a:t> genes associate with survival based on the </a:t>
            </a:r>
            <a:r>
              <a:rPr lang="en-US" dirty="0" smtClean="0"/>
              <a:t>expression</a:t>
            </a:r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24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734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Kaplan-Meier plots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50178" b="49880"/>
          <a:stretch/>
        </p:blipFill>
        <p:spPr>
          <a:xfrm>
            <a:off x="1430660" y="1679207"/>
            <a:ext cx="5922895" cy="48537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27718" y="3228076"/>
            <a:ext cx="2000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Up-regulated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25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819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Kaplan-Meier plots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49658" r="50178"/>
          <a:stretch/>
        </p:blipFill>
        <p:spPr>
          <a:xfrm>
            <a:off x="1507431" y="1716660"/>
            <a:ext cx="5827939" cy="47971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095282" y="3473363"/>
            <a:ext cx="2000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Down-regulated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26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6240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4. Evaluation of Differential Express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787352"/>
              </p:ext>
            </p:extLst>
          </p:nvPr>
        </p:nvGraphicFramePr>
        <p:xfrm>
          <a:off x="1742100" y="1753059"/>
          <a:ext cx="5317890" cy="43813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2630"/>
                <a:gridCol w="1772630"/>
                <a:gridCol w="1772630"/>
              </a:tblGrid>
              <a:tr h="3142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Gene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p value</a:t>
                      </a:r>
                    </a:p>
                  </a:txBody>
                  <a:tcPr marL="12700" marR="12700" marT="12700" marB="0" anchor="b"/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TAPBPL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11.653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3.27E-08 ***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SEMA3E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-1.822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8.35E-02        </a:t>
                      </a:r>
                    </a:p>
                  </a:txBody>
                  <a:tcPr marL="12700" marR="12700" marT="12700" marB="0" anchor="b"/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H1F0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2.915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1.53E-02 *     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SERPINB9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3.613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4.28E-03 **  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HMBOX1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3.028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1.03E-02 *    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RCAN1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20.389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1.02E-22 ***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NAA38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28.941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4.88E-17 ***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MGST3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-17.308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1.29E-11 ***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TMBIM4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11.339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3.05E-07 ***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JUNB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4.016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2.14E-03 ** 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THNSL2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-0.521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6.14E-01       </a:t>
                      </a:r>
                    </a:p>
                  </a:txBody>
                  <a:tcPr marL="12700" marR="12700" marT="12700" marB="0" anchor="b"/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IL4R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7.109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7.03E-06 ***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  <a:tr h="307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LY75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11.126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1.04E-08 ***</a:t>
                      </a:r>
                    </a:p>
                  </a:txBody>
                  <a:tcPr marL="12700" marR="12700" marT="12700" marB="0" anchor="b"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3767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4. Evaluation of Differential Express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865" y="1804269"/>
            <a:ext cx="5436465" cy="4129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28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439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GBM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common </a:t>
            </a:r>
            <a:r>
              <a:rPr lang="en-US" dirty="0" smtClean="0"/>
              <a:t>(15.4% are GBM) and </a:t>
            </a:r>
            <a:r>
              <a:rPr lang="en-US" dirty="0"/>
              <a:t>lethal primary brain </a:t>
            </a:r>
            <a:r>
              <a:rPr lang="en-US" dirty="0" smtClean="0"/>
              <a:t>tumor</a:t>
            </a:r>
          </a:p>
          <a:p>
            <a:r>
              <a:rPr lang="en-US" dirty="0" smtClean="0"/>
              <a:t>Prognosis for adults: 14.6 </a:t>
            </a:r>
            <a:r>
              <a:rPr lang="en-US" dirty="0" smtClean="0"/>
              <a:t>months</a:t>
            </a:r>
            <a:endParaRPr lang="en-US" dirty="0" smtClean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757120"/>
              </p:ext>
            </p:extLst>
          </p:nvPr>
        </p:nvGraphicFramePr>
        <p:xfrm>
          <a:off x="2028063" y="3794297"/>
          <a:ext cx="4815016" cy="1483360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2407508"/>
                <a:gridCol w="240750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Survival Rate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Adults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One-year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Two-year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Five-year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-84667" y="6461929"/>
            <a:ext cx="92286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"</a:t>
            </a:r>
            <a:r>
              <a:rPr lang="en-US" sz="1100" dirty="0" err="1"/>
              <a:t>Glioblastoma</a:t>
            </a:r>
            <a:r>
              <a:rPr lang="en-US" sz="1100" dirty="0"/>
              <a:t> and Malignant Astrocytoma.” </a:t>
            </a:r>
            <a:r>
              <a:rPr lang="en-US" sz="1100" i="1" dirty="0"/>
              <a:t>http://</a:t>
            </a:r>
            <a:r>
              <a:rPr lang="en-US" sz="1100" i="1" dirty="0" err="1"/>
              <a:t>www.abta.org</a:t>
            </a:r>
            <a:r>
              <a:rPr lang="en-US" sz="1100" i="1" dirty="0"/>
              <a:t>/secure/</a:t>
            </a:r>
            <a:r>
              <a:rPr lang="en-US" sz="1100" i="1" dirty="0" err="1"/>
              <a:t>glioblastoma-brochure.pdf</a:t>
            </a:r>
            <a:r>
              <a:rPr lang="en-US" sz="1100" dirty="0"/>
              <a:t>. American Brain Tumor Association (ABTA)</a:t>
            </a:r>
            <a:r>
              <a:rPr lang="en-US" sz="1100" dirty="0" smtClean="0"/>
              <a:t>.</a:t>
            </a:r>
          </a:p>
          <a:p>
            <a:r>
              <a:rPr lang="en-US" sz="1100" dirty="0"/>
              <a:t>Song, K. S., Phi, J. H.</a:t>
            </a:r>
            <a:r>
              <a:rPr lang="en-US" sz="1100" dirty="0" smtClean="0"/>
              <a:t>,. </a:t>
            </a:r>
            <a:r>
              <a:rPr lang="en-US" sz="1100" dirty="0"/>
              <a:t>. . Kim, S. (2010). Long-term outcomes in children with </a:t>
            </a:r>
            <a:r>
              <a:rPr lang="en-US" sz="1100" dirty="0" err="1"/>
              <a:t>glioblastoma</a:t>
            </a:r>
            <a:r>
              <a:rPr lang="en-US" sz="1100" dirty="0"/>
              <a:t>. </a:t>
            </a:r>
            <a:r>
              <a:rPr lang="en-US" sz="1100" i="1" dirty="0" smtClean="0"/>
              <a:t>Journal </a:t>
            </a:r>
            <a:r>
              <a:rPr lang="en-US" sz="1100" i="1" dirty="0"/>
              <a:t>of Neurosurgery</a:t>
            </a:r>
            <a:r>
              <a:rPr lang="en-US" sz="1100" dirty="0" smtClean="0"/>
              <a:t>. Pediatrics</a:t>
            </a:r>
            <a:r>
              <a:rPr lang="en-US" sz="1100" dirty="0"/>
              <a:t>, 6(2), 145.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2/3/16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2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Introduction               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Data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446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of GE and genotype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 descr="Screen Shot 2016-01-30 at 9.11.5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41" y="1500836"/>
            <a:ext cx="5724066" cy="5053337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1244399" y="1627529"/>
            <a:ext cx="0" cy="493791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244399" y="3975923"/>
            <a:ext cx="6174066" cy="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16200000">
            <a:off x="-500878" y="3644950"/>
            <a:ext cx="2658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Gene Expression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428555" y="3696297"/>
            <a:ext cx="17154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/>
            </a:r>
            <a:r>
              <a:rPr lang="en-US" sz="2400" b="1" dirty="0" smtClean="0">
                <a:solidFill>
                  <a:srgbClr val="FF0000"/>
                </a:solidFill>
              </a:rPr>
              <a:t>genotype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1244399" y="6559156"/>
            <a:ext cx="6174066" cy="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428555" y="6253874"/>
            <a:ext cx="17154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/>
            </a:r>
            <a:r>
              <a:rPr lang="en-US" sz="2400" b="1" dirty="0" smtClean="0">
                <a:solidFill>
                  <a:srgbClr val="FF0000"/>
                </a:solidFill>
              </a:rPr>
              <a:t>genotype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573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cis</a:t>
            </a:r>
            <a:r>
              <a:rPr lang="en-US" dirty="0" err="1"/>
              <a:t>-eQTL</a:t>
            </a:r>
            <a:r>
              <a:rPr lang="en-US" dirty="0"/>
              <a:t> highly overlap in </a:t>
            </a:r>
            <a:r>
              <a:rPr lang="en-US" dirty="0" smtClean="0"/>
              <a:t>tumor and normal tissue</a:t>
            </a:r>
          </a:p>
          <a:p>
            <a:pPr lvl="1"/>
            <a:r>
              <a:rPr lang="en-US" dirty="0" smtClean="0"/>
              <a:t>confidence of detecting true positive </a:t>
            </a:r>
            <a:r>
              <a:rPr lang="en-US" dirty="0" err="1" smtClean="0"/>
              <a:t>cis-eQTLs</a:t>
            </a:r>
            <a:endParaRPr lang="en-US" dirty="0"/>
          </a:p>
          <a:p>
            <a:pPr lvl="1"/>
            <a:r>
              <a:rPr lang="en-US" dirty="0"/>
              <a:t>s</a:t>
            </a:r>
            <a:r>
              <a:rPr lang="en-US" dirty="0" smtClean="0"/>
              <a:t>ame set of genetic variations existing in normal tissues are making contributions to tumor gene expression</a:t>
            </a:r>
          </a:p>
          <a:p>
            <a:pPr lvl="1"/>
            <a:r>
              <a:rPr lang="en-US" dirty="0" smtClean="0"/>
              <a:t>involved in cancer pathogenesis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920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 err="1" smtClean="0"/>
              <a:t>cis</a:t>
            </a:r>
            <a:r>
              <a:rPr lang="en-US" dirty="0" err="1"/>
              <a:t>-eQTLs</a:t>
            </a:r>
            <a:r>
              <a:rPr lang="en-US" dirty="0"/>
              <a:t> overlap in GBM study and Breast Cancer</a:t>
            </a:r>
          </a:p>
          <a:p>
            <a:pPr lvl="1"/>
            <a:r>
              <a:rPr lang="en-US" dirty="0"/>
              <a:t>Common </a:t>
            </a:r>
            <a:r>
              <a:rPr lang="en-US" dirty="0" err="1"/>
              <a:t>cis-eQTL</a:t>
            </a:r>
            <a:r>
              <a:rPr lang="en-US" dirty="0"/>
              <a:t> associations highly exist across cancers as </a:t>
            </a:r>
            <a:r>
              <a:rPr lang="en-US" dirty="0" smtClean="0"/>
              <a:t>well</a:t>
            </a:r>
          </a:p>
          <a:p>
            <a:pPr marL="365760" lvl="1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 startAt="2"/>
            </a:pPr>
            <a:r>
              <a:rPr lang="en-US" dirty="0" smtClean="0"/>
              <a:t>The </a:t>
            </a:r>
            <a:r>
              <a:rPr lang="en-US" dirty="0"/>
              <a:t>genetic variants is affecting the </a:t>
            </a:r>
            <a:r>
              <a:rPr lang="en-US" dirty="0" smtClean="0"/>
              <a:t>survival</a:t>
            </a:r>
          </a:p>
          <a:p>
            <a:pPr lvl="1"/>
            <a:r>
              <a:rPr lang="en-US" dirty="0" smtClean="0"/>
              <a:t>Important to the understanding of genetic contribution to GBM cancer pathogenesis and prognosis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8EB4E3"/>
                </a:solidFill>
              </a:rPr>
              <a:t>Introduction</a:t>
            </a:r>
            <a:r>
              <a:rPr lang="en-US" sz="2000" dirty="0" smtClean="0">
                <a:solidFill>
                  <a:schemeClr val="bg1"/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Data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  </a:t>
            </a:r>
            <a:r>
              <a:rPr lang="en-US" sz="2000" dirty="0">
                <a:solidFill>
                  <a:srgbClr val="8EB4E3"/>
                </a:solidFill>
              </a:rPr>
              <a:t>Method</a:t>
            </a:r>
            <a:r>
              <a:rPr lang="en-US" sz="2000" dirty="0" smtClean="0">
                <a:solidFill>
                  <a:srgbClr val="FFFFFF"/>
                </a:solidFill>
              </a:rPr>
              <a:t>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              </a:t>
            </a:r>
            <a:r>
              <a:rPr lang="en-US" sz="2000" dirty="0" smtClean="0">
                <a:solidFill>
                  <a:schemeClr val="bg1"/>
                </a:solidFill>
              </a:rPr>
              <a:t>Results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65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ncidence 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585305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Gender</a:t>
            </a:r>
            <a:endParaRPr lang="en-US" dirty="0"/>
          </a:p>
          <a:p>
            <a:pPr marL="800100" lvl="1" indent="-342900">
              <a:buFont typeface="Arial"/>
              <a:buChar char="•"/>
            </a:pPr>
            <a:r>
              <a:rPr lang="en-US" dirty="0"/>
              <a:t>Men higher than </a:t>
            </a:r>
            <a:r>
              <a:rPr lang="en-US" dirty="0" smtClean="0"/>
              <a:t>women (1.3 : 1)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Age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60-84 years old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4667" y="6475493"/>
            <a:ext cx="92286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www.cdph.ca.gov</a:t>
            </a:r>
            <a:r>
              <a:rPr lang="en-US" sz="1100" dirty="0"/>
              <a:t>/programs/</a:t>
            </a:r>
            <a:r>
              <a:rPr lang="en-US" sz="1100" dirty="0" err="1"/>
              <a:t>ccr</a:t>
            </a:r>
            <a:r>
              <a:rPr lang="en-US" sz="1100" dirty="0"/>
              <a:t>/Documents/GlioblastomaAdult-08.pdf</a:t>
            </a:r>
          </a:p>
          <a:p>
            <a:pPr defTabSz="457200">
              <a:defRPr/>
            </a:pPr>
            <a:r>
              <a:rPr lang="en-US" sz="1100" dirty="0" err="1"/>
              <a:t>Muquit</a:t>
            </a:r>
            <a:r>
              <a:rPr lang="en-US" sz="1100" dirty="0"/>
              <a:t>, S., Parks, R., &amp; </a:t>
            </a:r>
            <a:r>
              <a:rPr lang="en-US" sz="1100" dirty="0" err="1"/>
              <a:t>Basu</a:t>
            </a:r>
            <a:r>
              <a:rPr lang="en-US" sz="1100" dirty="0"/>
              <a:t>, S. (2015). Socio-economic characteristics of patients with </a:t>
            </a:r>
            <a:r>
              <a:rPr lang="en-US" sz="1100" dirty="0" err="1"/>
              <a:t>glioblastoma</a:t>
            </a:r>
            <a:r>
              <a:rPr lang="en-US" sz="1100" dirty="0"/>
              <a:t> </a:t>
            </a:r>
            <a:r>
              <a:rPr lang="en-US" sz="1100" dirty="0" err="1"/>
              <a:t>multiforme</a:t>
            </a:r>
            <a:r>
              <a:rPr lang="en-US" sz="1100" dirty="0"/>
              <a:t>. </a:t>
            </a:r>
            <a:r>
              <a:rPr lang="en-US" sz="1100" i="1" dirty="0"/>
              <a:t>Journal of </a:t>
            </a:r>
            <a:r>
              <a:rPr lang="en-US" sz="1100" i="1" dirty="0" err="1"/>
              <a:t>neuro</a:t>
            </a:r>
            <a:r>
              <a:rPr lang="en-US" sz="1100" i="1" dirty="0"/>
              <a:t>-oncology</a:t>
            </a:r>
            <a:r>
              <a:rPr lang="en-US" sz="1100" dirty="0"/>
              <a:t>, 1-5.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Introduction               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Data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" name="Picture 9" descr="Screen Shot 2016-01-26 at 11.55.5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419" y="2801724"/>
            <a:ext cx="4213239" cy="3272346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V="1">
            <a:off x="7620259" y="3262453"/>
            <a:ext cx="0" cy="190517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6701838" y="3262453"/>
            <a:ext cx="0" cy="190517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9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ncidence 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585305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Race</a:t>
            </a:r>
            <a:endParaRPr lang="en-US" dirty="0"/>
          </a:p>
          <a:p>
            <a:pPr marL="800100" lvl="1" indent="-342900">
              <a:buFont typeface="Arial"/>
              <a:buChar char="•"/>
            </a:pPr>
            <a:r>
              <a:rPr lang="en-US" dirty="0"/>
              <a:t>White twice higher than </a:t>
            </a:r>
            <a:r>
              <a:rPr lang="en-US" dirty="0" smtClean="0"/>
              <a:t>black</a:t>
            </a:r>
            <a:endParaRPr lang="en-US" dirty="0"/>
          </a:p>
          <a:p>
            <a:pPr marL="800100" lvl="1" indent="-342900">
              <a:buFont typeface="Arial"/>
              <a:buChar char="•"/>
            </a:pPr>
            <a:r>
              <a:rPr lang="en-US" dirty="0"/>
              <a:t>Asian the </a:t>
            </a:r>
            <a:r>
              <a:rPr lang="en-US" dirty="0" smtClean="0"/>
              <a:t>lowest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84667" y="6475493"/>
            <a:ext cx="92286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"</a:t>
            </a:r>
            <a:r>
              <a:rPr lang="en-US" sz="1100" dirty="0" err="1"/>
              <a:t>Glioblastoma</a:t>
            </a:r>
            <a:r>
              <a:rPr lang="en-US" sz="1100" dirty="0"/>
              <a:t> and Malignant Astrocytoma.” </a:t>
            </a:r>
            <a:r>
              <a:rPr lang="en-US" sz="1100" i="1" dirty="0"/>
              <a:t>http://</a:t>
            </a:r>
            <a:r>
              <a:rPr lang="en-US" sz="1100" i="1" dirty="0" err="1"/>
              <a:t>www.abta.org</a:t>
            </a:r>
            <a:r>
              <a:rPr lang="en-US" sz="1100" i="1" dirty="0"/>
              <a:t>/secure/</a:t>
            </a:r>
            <a:r>
              <a:rPr lang="en-US" sz="1100" i="1" dirty="0" err="1"/>
              <a:t>glioblastoma-brochure.pdf</a:t>
            </a:r>
            <a:r>
              <a:rPr lang="en-US" sz="1100" dirty="0"/>
              <a:t>. American Brain Tumor Association (ABTA)</a:t>
            </a:r>
            <a:r>
              <a:rPr lang="en-US" sz="1100" dirty="0" smtClean="0"/>
              <a:t>.</a:t>
            </a:r>
            <a:endParaRPr lang="en-US" sz="1100" dirty="0"/>
          </a:p>
          <a:p>
            <a:pPr>
              <a:defRPr/>
            </a:pPr>
            <a:r>
              <a:rPr lang="en-US" sz="1100" dirty="0"/>
              <a:t>https://</a:t>
            </a:r>
            <a:r>
              <a:rPr lang="en-US" sz="1100" dirty="0" err="1"/>
              <a:t>www.cdph.ca.gov</a:t>
            </a:r>
            <a:r>
              <a:rPr lang="en-US" sz="1100" dirty="0"/>
              <a:t>/programs/</a:t>
            </a:r>
            <a:r>
              <a:rPr lang="en-US" sz="1100" dirty="0" err="1"/>
              <a:t>ccr</a:t>
            </a:r>
            <a:r>
              <a:rPr lang="en-US" sz="1100" dirty="0"/>
              <a:t>/Documents/GlioblastomaAdult-08.pdf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Introduction               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Data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" name="Picture 9" descr="Screen Shot 2016-01-26 at 11.29.5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162" y="2793368"/>
            <a:ext cx="4575675" cy="3544537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4333089" y="3897511"/>
            <a:ext cx="3744111" cy="124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229590" y="3897511"/>
            <a:ext cx="131777" cy="75957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4333089" y="4831419"/>
            <a:ext cx="374411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Donut 16"/>
          <p:cNvSpPr/>
          <p:nvPr/>
        </p:nvSpPr>
        <p:spPr>
          <a:xfrm>
            <a:off x="5149689" y="5441573"/>
            <a:ext cx="553051" cy="273946"/>
          </a:xfrm>
          <a:prstGeom prst="donut">
            <a:avLst>
              <a:gd name="adj" fmla="val 6029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Donut 17"/>
          <p:cNvSpPr/>
          <p:nvPr/>
        </p:nvSpPr>
        <p:spPr>
          <a:xfrm>
            <a:off x="7393925" y="5441573"/>
            <a:ext cx="553051" cy="273946"/>
          </a:xfrm>
          <a:prstGeom prst="donut">
            <a:avLst>
              <a:gd name="adj" fmla="val 6029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Donut 18"/>
          <p:cNvSpPr/>
          <p:nvPr/>
        </p:nvSpPr>
        <p:spPr>
          <a:xfrm>
            <a:off x="5898457" y="5441573"/>
            <a:ext cx="553051" cy="273946"/>
          </a:xfrm>
          <a:prstGeom prst="donut">
            <a:avLst>
              <a:gd name="adj" fmla="val 6029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45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7158E-6 -2.53586E-6 L 0.08338 -2.53586E-6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6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7" grpId="0" animBg="1"/>
      <p:bldP spid="17" grpId="1" animBg="1"/>
      <p:bldP spid="18" grpId="0" animBg="1"/>
      <p:bldP spid="19" grpId="0" animBg="1"/>
      <p:bldP spid="1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ncidence 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585305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Region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3-4 cases / 100,000 people per year (North America and European nation)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Lower in South America and </a:t>
            </a:r>
            <a:r>
              <a:rPr lang="en-US" dirty="0" smtClean="0"/>
              <a:t>Asia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84667" y="6475493"/>
            <a:ext cx="92286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"</a:t>
            </a:r>
            <a:r>
              <a:rPr lang="en-US" sz="1100" dirty="0" err="1"/>
              <a:t>Glioblastoma</a:t>
            </a:r>
            <a:r>
              <a:rPr lang="en-US" sz="1100" dirty="0"/>
              <a:t> and Malignant Astrocytoma.” </a:t>
            </a:r>
            <a:r>
              <a:rPr lang="en-US" sz="1100" i="1" dirty="0"/>
              <a:t>http://</a:t>
            </a:r>
            <a:r>
              <a:rPr lang="en-US" sz="1100" i="1" dirty="0" err="1"/>
              <a:t>www.abta.org</a:t>
            </a:r>
            <a:r>
              <a:rPr lang="en-US" sz="1100" i="1" dirty="0"/>
              <a:t>/secure/</a:t>
            </a:r>
            <a:r>
              <a:rPr lang="en-US" sz="1100" i="1" dirty="0" err="1"/>
              <a:t>glioblastoma-brochure.pdf</a:t>
            </a:r>
            <a:r>
              <a:rPr lang="en-US" sz="1100" dirty="0"/>
              <a:t>. American Brain Tumor Association (ABTA)</a:t>
            </a:r>
            <a:r>
              <a:rPr lang="en-US" sz="1100" dirty="0" smtClean="0"/>
              <a:t>.</a:t>
            </a:r>
            <a:endParaRPr lang="en-US" sz="1100" dirty="0"/>
          </a:p>
          <a:p>
            <a:pPr>
              <a:defRPr/>
            </a:pPr>
            <a:r>
              <a:rPr lang="en-US" sz="1100" dirty="0"/>
              <a:t>http://</a:t>
            </a:r>
            <a:r>
              <a:rPr lang="en-US" sz="1100" dirty="0" err="1"/>
              <a:t>www.pubcan.org</a:t>
            </a:r>
            <a:r>
              <a:rPr lang="en-US" sz="1100" dirty="0"/>
              <a:t>/cancer/4938/</a:t>
            </a:r>
            <a:r>
              <a:rPr lang="en-US" sz="1100" dirty="0" err="1"/>
              <a:t>glioblastoma</a:t>
            </a:r>
            <a:r>
              <a:rPr lang="en-US" sz="1100" dirty="0"/>
              <a:t>/epidemiology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2/3/16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Introduction               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Data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6635" y="3670703"/>
            <a:ext cx="3729774" cy="2667202"/>
          </a:xfrm>
          <a:prstGeom prst="rect">
            <a:avLst/>
          </a:prstGeom>
        </p:spPr>
      </p:pic>
      <p:sp>
        <p:nvSpPr>
          <p:cNvPr id="7" name="Donut 6"/>
          <p:cNvSpPr/>
          <p:nvPr/>
        </p:nvSpPr>
        <p:spPr>
          <a:xfrm>
            <a:off x="2726858" y="3972224"/>
            <a:ext cx="1282494" cy="1095786"/>
          </a:xfrm>
          <a:prstGeom prst="donut">
            <a:avLst>
              <a:gd name="adj" fmla="val 3409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Donut 9"/>
          <p:cNvSpPr/>
          <p:nvPr/>
        </p:nvSpPr>
        <p:spPr>
          <a:xfrm>
            <a:off x="4259870" y="4313170"/>
            <a:ext cx="519975" cy="563320"/>
          </a:xfrm>
          <a:prstGeom prst="donut">
            <a:avLst>
              <a:gd name="adj" fmla="val 3409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Donut 10"/>
          <p:cNvSpPr/>
          <p:nvPr/>
        </p:nvSpPr>
        <p:spPr>
          <a:xfrm>
            <a:off x="3140737" y="5080462"/>
            <a:ext cx="1282494" cy="1095786"/>
          </a:xfrm>
          <a:prstGeom prst="donut">
            <a:avLst>
              <a:gd name="adj" fmla="val 3409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nut 11"/>
          <p:cNvSpPr/>
          <p:nvPr/>
        </p:nvSpPr>
        <p:spPr>
          <a:xfrm>
            <a:off x="4717590" y="3984676"/>
            <a:ext cx="1598967" cy="1344827"/>
          </a:xfrm>
          <a:prstGeom prst="donut">
            <a:avLst>
              <a:gd name="adj" fmla="val 3409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9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0" grpId="0" animBg="1"/>
      <p:bldP spid="10" grpId="1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Central Dogma of Biology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570" y="1631227"/>
            <a:ext cx="7400803" cy="51520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90824" y="2504609"/>
            <a:ext cx="700303" cy="36933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DNA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679557" y="5506329"/>
            <a:ext cx="797164" cy="36933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mRNA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097047" y="3484335"/>
            <a:ext cx="963339" cy="36933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protein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005955" y="2363524"/>
            <a:ext cx="284869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1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02871" y="4022081"/>
            <a:ext cx="284869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2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94688" y="5506329"/>
            <a:ext cx="284869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50651" y="2917436"/>
            <a:ext cx="284869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4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93388" y="3484335"/>
            <a:ext cx="284869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5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-12452" y="6663333"/>
            <a:ext cx="9251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www.ignyc.com</a:t>
            </a:r>
            <a:r>
              <a:rPr lang="en-US" sz="1000" dirty="0"/>
              <a:t>/our-work/portfolio/transcription-translation/</a:t>
            </a:r>
            <a:endParaRPr lang="en-US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Introduction               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Data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415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eQTL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Expression Quantitative Traits Loci</a:t>
            </a:r>
          </a:p>
          <a:p>
            <a:pPr lvl="1"/>
            <a:r>
              <a:rPr lang="en-US" dirty="0" smtClean="0"/>
              <a:t>Loci that control transcript level</a:t>
            </a:r>
          </a:p>
          <a:p>
            <a:r>
              <a:rPr lang="en-US" dirty="0" smtClean="0"/>
              <a:t>Gene Expression (quantitative traits)</a:t>
            </a:r>
          </a:p>
          <a:p>
            <a:pPr lvl="1"/>
            <a:r>
              <a:rPr lang="en-US" dirty="0" smtClean="0"/>
              <a:t>Process by which the information contained within a gene becomes a useful product (e.g., protein)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Association between genetic polymorphisms and transcript level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Introduction               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Data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5766" y="3418914"/>
            <a:ext cx="4108963" cy="178739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6613525"/>
            <a:ext cx="914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www.fredhutch.org</a:t>
            </a:r>
            <a:r>
              <a:rPr lang="en-US" sz="1100" dirty="0"/>
              <a:t>/en/news/spotlight/imports/upgraded-genomic-association-analysis-via-new-software-platform.html</a:t>
            </a:r>
          </a:p>
        </p:txBody>
      </p:sp>
    </p:spTree>
    <p:extLst>
      <p:ext uri="{BB962C8B-B14F-4D97-AF65-F5344CB8AC3E}">
        <p14:creationId xmlns:p14="http://schemas.microsoft.com/office/powerpoint/2010/main" val="1446280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/>
          <a:srcRect l="31002" t="14128" r="44641"/>
          <a:stretch/>
        </p:blipFill>
        <p:spPr>
          <a:xfrm>
            <a:off x="5400472" y="2039287"/>
            <a:ext cx="1974962" cy="40731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GWAS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eQTL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2/3/16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9B113BBF-2C9D-1C4E-AC0D-9841F3DBF23C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14126" r="68997"/>
          <a:stretch/>
        </p:blipFill>
        <p:spPr>
          <a:xfrm>
            <a:off x="1606653" y="2039287"/>
            <a:ext cx="2271518" cy="4073142"/>
          </a:xfrm>
          <a:prstGeom prst="rect">
            <a:avLst/>
          </a:prstGeom>
        </p:spPr>
      </p:pic>
      <p:sp>
        <p:nvSpPr>
          <p:cNvPr id="9" name="Frame 8"/>
          <p:cNvSpPr/>
          <p:nvPr/>
        </p:nvSpPr>
        <p:spPr>
          <a:xfrm>
            <a:off x="1606653" y="1741973"/>
            <a:ext cx="2518303" cy="4506427"/>
          </a:xfrm>
          <a:prstGeom prst="frame">
            <a:avLst>
              <a:gd name="adj1" fmla="val 44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Frame 9"/>
          <p:cNvSpPr/>
          <p:nvPr/>
        </p:nvSpPr>
        <p:spPr>
          <a:xfrm>
            <a:off x="2058312" y="2039286"/>
            <a:ext cx="239106" cy="345539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/>
          <p:cNvSpPr/>
          <p:nvPr/>
        </p:nvSpPr>
        <p:spPr>
          <a:xfrm>
            <a:off x="6595335" y="2039287"/>
            <a:ext cx="239106" cy="3455397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/>
          <p:cNvSpPr/>
          <p:nvPr/>
        </p:nvSpPr>
        <p:spPr>
          <a:xfrm>
            <a:off x="5369213" y="1741974"/>
            <a:ext cx="2185323" cy="4506426"/>
          </a:xfrm>
          <a:prstGeom prst="frame">
            <a:avLst>
              <a:gd name="adj1" fmla="val 44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stCxn id="18" idx="3"/>
            <a:endCxn id="10" idx="1"/>
          </p:cNvCxnSpPr>
          <p:nvPr/>
        </p:nvCxnSpPr>
        <p:spPr>
          <a:xfrm>
            <a:off x="1369656" y="3766711"/>
            <a:ext cx="688656" cy="27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61481" y="3443545"/>
            <a:ext cx="1108175" cy="6463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Response variable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20" idx="1"/>
          </p:cNvCxnSpPr>
          <p:nvPr/>
        </p:nvCxnSpPr>
        <p:spPr>
          <a:xfrm flipH="1">
            <a:off x="6834442" y="3688309"/>
            <a:ext cx="105848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892931" y="3365143"/>
            <a:ext cx="1108175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Response variable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-62255" y="6613525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www.biogenius.cn</a:t>
            </a:r>
            <a:r>
              <a:rPr lang="en-US" sz="1200" dirty="0"/>
              <a:t>/</a:t>
            </a:r>
            <a:r>
              <a:rPr lang="en-US" sz="1200" dirty="0" err="1"/>
              <a:t>htm</a:t>
            </a:r>
            <a:r>
              <a:rPr lang="en-US" sz="1200" dirty="0"/>
              <a:t>/solution/</a:t>
            </a:r>
            <a:r>
              <a:rPr lang="en-US" sz="1200" dirty="0" err="1"/>
              <a:t>BigData</a:t>
            </a:r>
            <a:r>
              <a:rPr lang="en-US" sz="1200" dirty="0"/>
              <a:t>/</a:t>
            </a:r>
            <a:r>
              <a:rPr lang="en-US" sz="1200" dirty="0" err="1"/>
              <a:t>complexdisease</a:t>
            </a:r>
            <a:r>
              <a:rPr lang="en-US" sz="1200" dirty="0"/>
              <a:t>/218.html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-712"/>
            <a:ext cx="9144000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Introduction                 </a:t>
            </a:r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Data                 Method                 Results</a:t>
            </a:r>
            <a:endParaRPr 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Frame 15"/>
          <p:cNvSpPr/>
          <p:nvPr/>
        </p:nvSpPr>
        <p:spPr>
          <a:xfrm>
            <a:off x="2981518" y="2039286"/>
            <a:ext cx="291030" cy="3455397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ame 16"/>
          <p:cNvSpPr/>
          <p:nvPr/>
        </p:nvSpPr>
        <p:spPr>
          <a:xfrm>
            <a:off x="6278618" y="2039287"/>
            <a:ext cx="239106" cy="3455397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1" name="Straight Arrow Connector 20"/>
          <p:cNvCxnSpPr>
            <a:stCxn id="22" idx="1"/>
          </p:cNvCxnSpPr>
          <p:nvPr/>
        </p:nvCxnSpPr>
        <p:spPr>
          <a:xfrm flipH="1">
            <a:off x="3272548" y="2658057"/>
            <a:ext cx="976878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249426" y="2334891"/>
            <a:ext cx="136915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Explanatory </a:t>
            </a:r>
            <a:r>
              <a:rPr lang="en-US" dirty="0" smtClean="0"/>
              <a:t>variable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24" idx="3"/>
          </p:cNvCxnSpPr>
          <p:nvPr/>
        </p:nvCxnSpPr>
        <p:spPr>
          <a:xfrm>
            <a:off x="5226299" y="3688309"/>
            <a:ext cx="105231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982888" y="3365143"/>
            <a:ext cx="1243411" cy="6463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/>
              <a:t>Expanatory</a:t>
            </a:r>
            <a:r>
              <a:rPr lang="en-US" dirty="0" smtClean="0"/>
              <a:t> </a:t>
            </a:r>
            <a:r>
              <a:rPr lang="en-US" dirty="0" smtClean="0"/>
              <a:t>variable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29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3" grpId="0" animBg="1"/>
      <p:bldP spid="18" grpId="0" animBg="1"/>
      <p:bldP spid="18" grpId="1" animBg="1"/>
      <p:bldP spid="20" grpId="0" animBg="1"/>
      <p:bldP spid="16" grpId="0" animBg="1"/>
      <p:bldP spid="16" grpId="1" animBg="1"/>
      <p:bldP spid="17" grpId="0" animBg="1"/>
      <p:bldP spid="22" grpId="0" animBg="1"/>
      <p:bldP spid="22" grpId="1" animBg="1"/>
      <p:bldP spid="2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edian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55781"/>
      </a:accent1>
      <a:accent2>
        <a:srgbClr val="C0B83B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18381</TotalTime>
  <Words>1698</Words>
  <Application>Microsoft Macintosh PowerPoint</Application>
  <PresentationFormat>On-screen Show (4:3)</PresentationFormat>
  <Paragraphs>375</Paragraphs>
  <Slides>32</Slides>
  <Notes>31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Median</vt:lpstr>
      <vt:lpstr>PowerPoint Presentation</vt:lpstr>
      <vt:lpstr>Glioblastoma Multiforme (GBM)</vt:lpstr>
      <vt:lpstr>GBM</vt:lpstr>
      <vt:lpstr>Incidence Rate</vt:lpstr>
      <vt:lpstr>Incidence Rate</vt:lpstr>
      <vt:lpstr>Incidence Rate</vt:lpstr>
      <vt:lpstr>Central Dogma of Biology</vt:lpstr>
      <vt:lpstr>eQTL</vt:lpstr>
      <vt:lpstr>GWAS vs eQTL</vt:lpstr>
      <vt:lpstr>Cis vs Trans</vt:lpstr>
      <vt:lpstr>Objectives</vt:lpstr>
      <vt:lpstr>Data</vt:lpstr>
      <vt:lpstr>Genotype &amp; GE data (n=287)</vt:lpstr>
      <vt:lpstr>Methods</vt:lpstr>
      <vt:lpstr>1. Association Study</vt:lpstr>
      <vt:lpstr>2. Compare with published results</vt:lpstr>
      <vt:lpstr>3. Survival Analysis</vt:lpstr>
      <vt:lpstr>4. Evaluation of Differential Express</vt:lpstr>
      <vt:lpstr>1. Association Study</vt:lpstr>
      <vt:lpstr>2-1 Compare with Breast Cancer</vt:lpstr>
      <vt:lpstr>2-2 Compare with normal tissue</vt:lpstr>
      <vt:lpstr>2-2 Compare with normal tissue</vt:lpstr>
      <vt:lpstr>2-2 Compare with normal tissue</vt:lpstr>
      <vt:lpstr>2-3 Compare with GBM</vt:lpstr>
      <vt:lpstr>3. Survival Analysis</vt:lpstr>
      <vt:lpstr>Kaplan-Meier plots</vt:lpstr>
      <vt:lpstr>Kaplan-Meier plots</vt:lpstr>
      <vt:lpstr>4. Evaluation of Differential Express</vt:lpstr>
      <vt:lpstr>4. Evaluation of Differential Express</vt:lpstr>
      <vt:lpstr>Correlation of GE and genotype</vt:lpstr>
      <vt:lpstr>Conclusion</vt:lpstr>
      <vt:lpstr>Conclusion</vt:lpstr>
    </vt:vector>
  </TitlesOfParts>
  <Company>UAB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Systematic Genetic AnalysisIdentifies Cis-eQTL</dc:title>
  <dc:creator>Ana Ines Vazquez</dc:creator>
  <cp:lastModifiedBy>Ana Ines Vazquez</cp:lastModifiedBy>
  <cp:revision>170</cp:revision>
  <cp:lastPrinted>2016-02-01T04:41:24Z</cp:lastPrinted>
  <dcterms:created xsi:type="dcterms:W3CDTF">2016-01-12T14:45:52Z</dcterms:created>
  <dcterms:modified xsi:type="dcterms:W3CDTF">2016-02-03T22:21:23Z</dcterms:modified>
</cp:coreProperties>
</file>

<file path=docProps/thumbnail.jpeg>
</file>